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58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59B"/>
    <a:srgbClr val="000066"/>
    <a:srgbClr val="00FF00"/>
    <a:srgbClr val="FF0066"/>
    <a:srgbClr val="66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wheel spokes="1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sz="5900" dirty="0">
                <a:solidFill>
                  <a:srgbClr val="660066"/>
                </a:solidFill>
                <a:latin typeface="Broadway" panose="04040905080B02020502" pitchFamily="82" charset="0"/>
              </a:rPr>
              <a:t>ACTIVIDADES DE CONJUNTO</a:t>
            </a:r>
            <a:endParaRPr lang="es-CO" sz="9600" b="1" dirty="0">
              <a:solidFill>
                <a:srgbClr val="32159B"/>
              </a:solidFill>
              <a:latin typeface="Broadway" panose="04040905080B02020502" pitchFamily="82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B508E9BF-5255-42C2-BD1A-E3D2F5AE38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3909701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600" b="1" dirty="0">
                <a:solidFill>
                  <a:srgbClr val="32159B"/>
                </a:solidFill>
                <a:latin typeface="Broadway" panose="04040905080B02020502" pitchFamily="82" charset="0"/>
              </a:rPr>
              <a:t>EL CALIGRAMA</a:t>
            </a:r>
            <a:r>
              <a:rPr lang="es-CO" sz="6600" dirty="0">
                <a:solidFill>
                  <a:srgbClr val="32159B"/>
                </a:solidFill>
                <a:latin typeface="Broadway" panose="04040905080B02020502" pitchFamily="82" charset="0"/>
              </a:rPr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467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200" b="1" cap="none" dirty="0">
                <a:solidFill>
                  <a:srgbClr val="00FF00"/>
                </a:solidFill>
                <a:latin typeface="Baskerville Old Face" panose="02020602080505020303" pitchFamily="18" charset="0"/>
              </a:rPr>
              <a:t>“Expreso sentimientos y emociones a través de escritos, despertando en el lector empatía e imaginación”.</a:t>
            </a:r>
          </a:p>
          <a:p>
            <a:pPr marL="0" indent="0">
              <a:buNone/>
            </a:pPr>
            <a:endParaRPr lang="es-CO" sz="3200" b="1" cap="none" dirty="0">
              <a:solidFill>
                <a:srgbClr val="000066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s-CO" sz="3200" b="1" cap="none" dirty="0">
                <a:solidFill>
                  <a:srgbClr val="000066"/>
                </a:solidFill>
                <a:latin typeface="Baskerville Old Face" panose="02020602080505020303" pitchFamily="18" charset="0"/>
              </a:rPr>
              <a:t>Competencia socioemocional: </a:t>
            </a:r>
            <a:r>
              <a:rPr lang="es-CO" sz="3200" b="1" cap="none" dirty="0">
                <a:solidFill>
                  <a:srgbClr val="FF0066"/>
                </a:solidFill>
                <a:latin typeface="Baskerville Old Face" panose="02020602080505020303" pitchFamily="18" charset="0"/>
              </a:rPr>
              <a:t>Conciencia social- Empatía.</a:t>
            </a:r>
          </a:p>
          <a:p>
            <a:pPr marL="0" indent="0">
              <a:buNone/>
            </a:pPr>
            <a:r>
              <a:rPr lang="es-CO" sz="3200" b="1" cap="none" dirty="0">
                <a:solidFill>
                  <a:srgbClr val="000066"/>
                </a:solidFill>
                <a:latin typeface="Baskerville Old Face" panose="02020602080505020303" pitchFamily="18" charset="0"/>
              </a:rPr>
              <a:t>Competencias básicas: </a:t>
            </a:r>
            <a:r>
              <a:rPr lang="es-CO" sz="3200" b="1" cap="none" dirty="0">
                <a:solidFill>
                  <a:srgbClr val="0070C0"/>
                </a:solidFill>
                <a:latin typeface="Baskerville Old Face" panose="02020602080505020303" pitchFamily="18" charset="0"/>
              </a:rPr>
              <a:t>Pensamiento divergente-Imaginación.</a:t>
            </a:r>
          </a:p>
          <a:p>
            <a:pPr marL="0" indent="0">
              <a:buNone/>
            </a:pPr>
            <a:endParaRPr lang="es-CO" sz="3200" b="1" cap="none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63015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59" y="220074"/>
            <a:ext cx="5839098" cy="578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55821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uede ser una imagen de una o varias personas y texto que dice &quot;Este juego se Uama: AUTOESTIMA Escribes 3 cosas que admires deti. Soy... 1- 2- 3-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573" y="0"/>
            <a:ext cx="65406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546321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ede ser una imagen en blanco y negro de texto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3" y="1188721"/>
            <a:ext cx="5125811" cy="205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214" y="226286"/>
            <a:ext cx="5257800" cy="63531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403" y="3239045"/>
            <a:ext cx="5125811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07575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49531" y="413266"/>
            <a:ext cx="9509760" cy="1163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000" b="1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pPr algn="just"/>
            <a:endParaRPr lang="es-CO" sz="2000" b="1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pPr algn="just"/>
            <a:endParaRPr lang="es-CO" sz="2000" b="1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pPr algn="just"/>
            <a:r>
              <a:rPr lang="es-CO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El caligrama</a:t>
            </a:r>
            <a:r>
              <a:rPr lang="es-CO" sz="1600" dirty="0">
                <a:latin typeface="Arial Black" panose="020B0A04020102020204" pitchFamily="34" charset="0"/>
              </a:rPr>
              <a:t> </a:t>
            </a:r>
            <a:r>
              <a:rPr lang="es-CO" sz="1600" b="1" dirty="0">
                <a:solidFill>
                  <a:srgbClr val="000066"/>
                </a:solidFill>
                <a:latin typeface="Arial Black" panose="020B0A04020102020204" pitchFamily="34" charset="0"/>
              </a:rPr>
              <a:t>visto desde el punto de vista de la comunicación es una palabra que sirve para colocar un conjunto de palabras que tienen un significado y que cuando están juntas pasan a construir un significado único por medio de una imagen.</a:t>
            </a:r>
          </a:p>
          <a:p>
            <a:pPr algn="just"/>
            <a:endParaRPr lang="es-CO" sz="1600" dirty="0">
              <a:latin typeface="Arial Black" panose="020B0A04020102020204" pitchFamily="34" charset="0"/>
            </a:endParaRPr>
          </a:p>
          <a:p>
            <a:pPr algn="just"/>
            <a:r>
              <a:rPr lang="es-CO" sz="1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La palabra </a:t>
            </a:r>
            <a:r>
              <a:rPr lang="es-CO" sz="1600" dirty="0">
                <a:solidFill>
                  <a:srgbClr val="FF0000"/>
                </a:solidFill>
                <a:latin typeface="Arial Black" panose="020B0A04020102020204" pitchFamily="34" charset="0"/>
              </a:rPr>
              <a:t>caligrama</a:t>
            </a:r>
            <a:r>
              <a:rPr lang="es-CO" sz="1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se forma de la </a:t>
            </a: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combinación</a:t>
            </a:r>
            <a:r>
              <a:rPr lang="es-CO" sz="1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 que se da entre dos palabras de origen </a:t>
            </a: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griego</a:t>
            </a:r>
            <a:r>
              <a:rPr lang="es-CO" sz="1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s-CO" sz="1600" dirty="0">
                <a:solidFill>
                  <a:srgbClr val="FF0000"/>
                </a:solidFill>
                <a:latin typeface="Arial Black" panose="020B0A04020102020204" pitchFamily="34" charset="0"/>
              </a:rPr>
              <a:t>‘</a:t>
            </a:r>
            <a:r>
              <a:rPr lang="es-CO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kállos’</a:t>
            </a:r>
            <a:r>
              <a:rPr lang="es-CO" sz="1600" dirty="0">
                <a:solidFill>
                  <a:srgbClr val="FF0000"/>
                </a:solidFill>
                <a:latin typeface="Arial Black" panose="020B0A04020102020204" pitchFamily="34" charset="0"/>
              </a:rPr>
              <a:t> </a:t>
            </a:r>
            <a:r>
              <a:rPr lang="es-CO" sz="1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que significa </a:t>
            </a: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belleza</a:t>
            </a:r>
            <a:r>
              <a:rPr lang="es-CO" sz="1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 y </a:t>
            </a:r>
            <a:r>
              <a:rPr lang="es-CO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grammé</a:t>
            </a:r>
            <a:r>
              <a:rPr lang="es-CO" sz="1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 que significa </a:t>
            </a: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trazo</a:t>
            </a:r>
            <a:r>
              <a:rPr lang="es-CO" sz="1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algn="just"/>
            <a:endParaRPr lang="es-CO" sz="1600" dirty="0">
              <a:latin typeface="Arial Black" panose="020B0A04020102020204" pitchFamily="34" charset="0"/>
            </a:endParaRPr>
          </a:p>
          <a:p>
            <a:pPr algn="just"/>
            <a:r>
              <a:rPr lang="es-CO" sz="1600" dirty="0">
                <a:solidFill>
                  <a:srgbClr val="00FF00"/>
                </a:solidFill>
                <a:latin typeface="Arial Black" panose="020B0A04020102020204" pitchFamily="34" charset="0"/>
              </a:rPr>
              <a:t>¿Cómo hacer uno ?</a:t>
            </a:r>
          </a:p>
          <a:p>
            <a:pPr algn="just"/>
            <a:endParaRPr lang="es-CO" sz="1600" dirty="0">
              <a:latin typeface="Arial Black" panose="020B0A04020102020204" pitchFamily="34" charset="0"/>
            </a:endParaRPr>
          </a:p>
          <a:p>
            <a:pPr algn="just"/>
            <a:r>
              <a:rPr lang="es-CO" sz="16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Si se desea realizar un caligrama lo primero que se debe hacer es buscar un bosquejo para tener una guía. El hacer uno de ellos es un arte y necesita de mucha creatividad e imaginación. Se puede </a:t>
            </a:r>
            <a:r>
              <a:rPr lang="es-CO" sz="1600" b="1" dirty="0">
                <a:solidFill>
                  <a:srgbClr val="FF0066"/>
                </a:solidFill>
                <a:latin typeface="Arial Black" panose="020B0A04020102020204" pitchFamily="34" charset="0"/>
              </a:rPr>
              <a:t>tomar inspiración de la naturaleza </a:t>
            </a:r>
            <a:r>
              <a:rPr lang="es-CO" sz="16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o de algún objeto sentimental. Elegir un patrón que esté relacionado con el tema es de suma importancia, luego se escribe el caligrama y se hace un listado de palabras que estén relacionados con el tema. Se pueden también utilizar algunos recursos literarios para la creación del patrón.</a:t>
            </a:r>
          </a:p>
          <a:p>
            <a:pPr algn="just"/>
            <a:endParaRPr lang="es-CO" sz="1600" dirty="0">
              <a:latin typeface="Arial Black" panose="020B0A04020102020204" pitchFamily="34" charset="0"/>
            </a:endParaRPr>
          </a:p>
          <a:p>
            <a:pPr algn="just"/>
            <a:endParaRPr lang="es-CO" dirty="0">
              <a:latin typeface="Bell MT" panose="02020503060305020303" pitchFamily="18" charset="0"/>
            </a:endParaRPr>
          </a:p>
          <a:p>
            <a:pPr algn="just"/>
            <a:endParaRPr lang="es-CO" dirty="0"/>
          </a:p>
          <a:p>
            <a:pPr algn="just"/>
            <a:endParaRPr lang="es-CO" dirty="0"/>
          </a:p>
          <a:p>
            <a:pPr algn="just"/>
            <a:endParaRPr lang="es-CO" sz="2000" dirty="0"/>
          </a:p>
          <a:p>
            <a:pPr algn="just"/>
            <a:endParaRPr lang="es-CO" sz="2000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59183806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46365" y="352697"/>
            <a:ext cx="8725989" cy="5756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s-CO" sz="3200" b="1" dirty="0">
                <a:solidFill>
                  <a:srgbClr val="660066"/>
                </a:solidFill>
                <a:latin typeface="Baskerville Old Face" panose="02020602080505020303" pitchFamily="18" charset="0"/>
              </a:rPr>
              <a:t>¿Expresó sentimientos y emociones a través de escritos, despertando en el lector empatía e imaginación?.</a:t>
            </a:r>
          </a:p>
          <a:p>
            <a:pPr lvl="0" algn="ctr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endParaRPr lang="es-CO" sz="3200" b="1" dirty="0">
              <a:solidFill>
                <a:srgbClr val="660066"/>
              </a:solidFill>
              <a:latin typeface="Baskerville Old Face" panose="02020602080505020303" pitchFamily="18" charset="0"/>
            </a:endParaRPr>
          </a:p>
          <a:p>
            <a:pPr lvl="0" algn="just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s-CO" sz="3200" b="1" dirty="0">
                <a:solidFill>
                  <a:srgbClr val="00FF00"/>
                </a:solidFill>
                <a:latin typeface="Baskerville Old Face" panose="02020602080505020303" pitchFamily="18" charset="0"/>
              </a:rPr>
              <a:t>a</a:t>
            </a:r>
            <a:r>
              <a:rPr lang="es-CO" sz="2800" b="1" dirty="0">
                <a:solidFill>
                  <a:srgbClr val="00FF00"/>
                </a:solidFill>
                <a:latin typeface="Baskerville Old Face" panose="02020602080505020303" pitchFamily="18" charset="0"/>
              </a:rPr>
              <a:t>. Qué sentimientos y emociones expresó con su caligrama?</a:t>
            </a:r>
          </a:p>
          <a:p>
            <a:pPr lvl="0" algn="just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s-CO" sz="2800" b="1" dirty="0">
                <a:solidFill>
                  <a:srgbClr val="FF0066"/>
                </a:solidFill>
                <a:latin typeface="Baskerville Old Face" panose="02020602080505020303" pitchFamily="18" charset="0"/>
              </a:rPr>
              <a:t>b. Qué caligrama le despertó mayor empatía e imaginación y porqué ?</a:t>
            </a:r>
          </a:p>
          <a:p>
            <a:pPr lvl="0" algn="just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s-CO" sz="28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c. </a:t>
            </a:r>
            <a:r>
              <a:rPr lang="es-CO" sz="28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Qué instrumento de gobierno intencionaría y porqué?</a:t>
            </a:r>
          </a:p>
          <a:p>
            <a:pPr lvl="0" algn="just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endParaRPr lang="es-CO" sz="2800" b="1" dirty="0">
              <a:solidFill>
                <a:schemeClr val="accent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46919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2879" y="-574765"/>
            <a:ext cx="11461106" cy="5721532"/>
          </a:xfrm>
        </p:spPr>
        <p:txBody>
          <a:bodyPr>
            <a:normAutofit/>
          </a:bodyPr>
          <a:lstStyle/>
          <a:p>
            <a:r>
              <a:rPr lang="es-CO" sz="9600" dirty="0">
                <a:solidFill>
                  <a:srgbClr val="FF0000"/>
                </a:solidFill>
              </a:rPr>
              <a:t>¿</a:t>
            </a:r>
            <a:r>
              <a:rPr lang="es-CO" sz="9600" cap="none" dirty="0">
                <a:solidFill>
                  <a:srgbClr val="FF0000"/>
                </a:solidFill>
              </a:rPr>
              <a:t>Sabías qué?</a:t>
            </a:r>
          </a:p>
        </p:txBody>
      </p:sp>
      <p:pic>
        <p:nvPicPr>
          <p:cNvPr id="2050" name="Picture 2" descr="signo interrogación - Buscar con Google | Imágenes de emojis, Emoticones  imagenes, Emojis para whats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65" y="2981848"/>
            <a:ext cx="2599509" cy="380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098506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gencia Prensa Rural on Twitter: &quot;#9deAbril de 1948 ¡Mataron a Gaitán!  Crimen cometido por las mismas oligarquías hoy que le temen a la paz con  justicia social.… https://t.co/kvjZqIuN6M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39"/>
          <a:stretch/>
        </p:blipFill>
        <p:spPr bwMode="auto">
          <a:xfrm>
            <a:off x="1959427" y="696937"/>
            <a:ext cx="8582299" cy="525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018703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251</TotalTime>
  <Words>267</Words>
  <Application>Microsoft Office PowerPoint</Application>
  <PresentationFormat>Panorámica</PresentationFormat>
  <Paragraphs>44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Baskerville Old Face</vt:lpstr>
      <vt:lpstr>Bell MT</vt:lpstr>
      <vt:lpstr>Broadway</vt:lpstr>
      <vt:lpstr>Tw Cen MT</vt:lpstr>
      <vt:lpstr>Gota</vt:lpstr>
      <vt:lpstr>ACTIVIDADES DE CONJUNTO</vt:lpstr>
      <vt:lpstr>EL CALIGRAMA.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¿Sabías qué?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Usuario</cp:lastModifiedBy>
  <cp:revision>28</cp:revision>
  <dcterms:created xsi:type="dcterms:W3CDTF">2021-04-08T22:58:28Z</dcterms:created>
  <dcterms:modified xsi:type="dcterms:W3CDTF">2021-05-15T00:35:42Z</dcterms:modified>
</cp:coreProperties>
</file>