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7" roundtripDataSignature="AMtx7mjyH436lB54mmI3N0HlRUmxL79ly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50" d="100"/>
          <a:sy n="50" d="100"/>
        </p:scale>
        <p:origin x="1842" y="4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notesMaster" Target="notesMasters/notesMaster1.xml"/><Relationship Id="rId7" Type="http://customschemas.google.com/relationships/presentationmetadata" Target="metadata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11" Type="http://schemas.openxmlformats.org/officeDocument/2006/relationships/tableStyles" Target="tableStyles.xml"/><Relationship Id="rId10" Type="http://schemas.openxmlformats.org/officeDocument/2006/relationships/theme" Target="theme/theme1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Ventas</c:v>
                </c:pt>
              </c:strCache>
            </c:strRef>
          </c:tx>
          <c:dLbls>
            <c:dLbl>
              <c:idx val="0"/>
              <c:tx>
                <c:rich>
                  <a:bodyPr/>
                  <a:lstStyle/>
                  <a:p>
                    <a:r>
                      <a:rPr lang="es-ES" sz="3200" dirty="0"/>
                      <a:t>¿Qué relación</a:t>
                    </a:r>
                    <a:r>
                      <a:rPr lang="es-ES" sz="3200" baseline="0" dirty="0"/>
                      <a:t> consider</a:t>
                    </a:r>
                    <a:r>
                      <a:rPr lang="es-ES" sz="3200" dirty="0"/>
                      <a:t>o existe entre</a:t>
                    </a:r>
                    <a:r>
                      <a:rPr lang="es-ES" sz="3200" baseline="0" dirty="0"/>
                      <a:t> la pedagogía activa y el desarrollo de la conciencia critica</a:t>
                    </a:r>
                    <a:r>
                      <a:rPr lang="es-ES" sz="3200" dirty="0"/>
                      <a:t>?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9F71-4BFD-A170-00F2D1330EEA}"/>
                </c:ext>
              </c:extLst>
            </c:dLbl>
            <c:dLbl>
              <c:idx val="1"/>
              <c:layout>
                <c:manualLayout>
                  <c:x val="-0.10067677083333346"/>
                  <c:y val="6.0139999999999937E-2"/>
                </c:manualLayout>
              </c:layout>
              <c:tx>
                <c:rich>
                  <a:bodyPr/>
                  <a:lstStyle/>
                  <a:p>
                    <a:r>
                      <a:rPr lang="es-ES" sz="3200" dirty="0"/>
                      <a:t>Cuento una</a:t>
                    </a:r>
                    <a:r>
                      <a:rPr lang="es-ES" sz="3200" baseline="0" dirty="0"/>
                      <a:t> anécdota chistosa que me halla pasado durante la estrategia de trabajo en casa</a:t>
                    </a:r>
                    <a:endParaRPr lang="es-ES" sz="3200" dirty="0"/>
                  </a:p>
                </c:rich>
              </c:tx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8414555555555553"/>
                      <c:h val="0.22874111111111112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1-9F71-4BFD-A170-00F2D1330EEA}"/>
                </c:ext>
              </c:extLst>
            </c:dLbl>
            <c:dLbl>
              <c:idx val="2"/>
              <c:layout>
                <c:manualLayout>
                  <c:x val="-0.16906944444444444"/>
                  <c:y val="-0.16614854166666668"/>
                </c:manualLayout>
              </c:layout>
              <c:tx>
                <c:rich>
                  <a:bodyPr/>
                  <a:lstStyle/>
                  <a:p>
                    <a:r>
                      <a:rPr lang="es-ES" sz="2400" dirty="0"/>
                      <a:t>¿Qué opinas del rol del docente en la pedagogía activa como catalizador y orientador de procesos</a:t>
                    </a:r>
                    <a:r>
                      <a:rPr lang="es-ES" sz="2400" baseline="0" dirty="0"/>
                      <a:t> de aprendizaje?</a:t>
                    </a:r>
                    <a:endParaRPr lang="es-ES" sz="2400" dirty="0"/>
                  </a:p>
                </c:rich>
              </c:tx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2-9F71-4BFD-A170-00F2D1330EEA}"/>
                </c:ext>
              </c:extLst>
            </c:dLbl>
            <c:dLbl>
              <c:idx val="3"/>
              <c:layout>
                <c:manualLayout>
                  <c:x val="-2.6854166666666666E-4"/>
                  <c:y val="-0.18868604166666667"/>
                </c:manualLayout>
              </c:layout>
              <c:tx>
                <c:rich>
                  <a:bodyPr/>
                  <a:lstStyle/>
                  <a:p>
                    <a:r>
                      <a:rPr lang="es-ES" sz="2800" baseline="0" dirty="0"/>
                      <a:t>¿Qué opinas acerca de la humanización de la enseñanza? </a:t>
                    </a:r>
                    <a:endParaRPr lang="es-ES" sz="2800" dirty="0"/>
                  </a:p>
                </c:rich>
              </c:tx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9F71-4BFD-A170-00F2D1330EEA}"/>
                </c:ext>
              </c:extLst>
            </c:dLbl>
            <c:dLbl>
              <c:idx val="4"/>
              <c:layout>
                <c:manualLayout>
                  <c:x val="0.15000149305555555"/>
                  <c:y val="-0.13803840277777779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Cedo</a:t>
                    </a:r>
                    <a:r>
                      <a:rPr lang="en-US" baseline="0"/>
                      <a:t> el turno</a:t>
                    </a:r>
                    <a:endParaRPr lang="en-US"/>
                  </a:p>
                </c:rich>
              </c:tx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4-9F71-4BFD-A170-00F2D1330EEA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r>
                      <a:rPr lang="es-ES" dirty="0"/>
                      <a:t>¿Cómo</a:t>
                    </a:r>
                    <a:r>
                      <a:rPr lang="es-ES" baseline="0" dirty="0"/>
                      <a:t> surge la pedagogía activa?</a:t>
                    </a:r>
                    <a:endParaRPr lang="es-ES" dirty="0"/>
                  </a:p>
                </c:rich>
              </c:tx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5-9F71-4BFD-A170-00F2D1330EEA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r>
                      <a:rPr lang="es-ES" sz="4000" dirty="0"/>
                      <a:t>Canto</a:t>
                    </a:r>
                    <a:r>
                      <a:rPr lang="es-ES" sz="4000" baseline="0" dirty="0"/>
                      <a:t> los pollitos utilizando como única vocal la Letra U</a:t>
                    </a:r>
                    <a:endParaRPr lang="es-ES" sz="4000" dirty="0"/>
                  </a:p>
                </c:rich>
              </c:tx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6-9F71-4BFD-A170-00F2D1330EE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4000"/>
                </a:pPr>
                <a:endParaRPr lang="es-CO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Hoja1!$A$2:$A$8</c:f>
              <c:strCache>
                <c:ptCount val="7"/>
                <c:pt idx="0">
                  <c:v>¿Qué significa tener una perspectiva de género?</c:v>
                </c:pt>
                <c:pt idx="1">
                  <c:v>Cede el turno a un compañero</c:v>
                </c:pt>
                <c:pt idx="2">
                  <c:v>¿Qué es la perspectiva de género?</c:v>
                </c:pt>
                <c:pt idx="3">
                  <c:v>Canta una copla o trova con el termino equidad de género</c:v>
                </c:pt>
                <c:pt idx="4">
                  <c:v>¿Cuáles son los enfoques transversales?</c:v>
                </c:pt>
                <c:pt idx="5">
                  <c:v>¿Qué son las políticas transversales?</c:v>
                </c:pt>
                <c:pt idx="6">
                  <c:v>¿Cuáles son los elementos de la equidad de género?</c:v>
                </c:pt>
              </c:strCache>
            </c:strRef>
          </c:cat>
          <c:val>
            <c:numRef>
              <c:f>Hoja1!$B$2:$B$8</c:f>
              <c:numCache>
                <c:formatCode>General</c:formatCode>
                <c:ptCount val="7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9F71-4BFD-A170-00F2D1330EE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es-CO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O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‹Nº›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6" name="Google Shape;86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87;p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O"/>
              <a:t>1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apositiva de título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3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8" name="Google Shape;18;p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O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texto vertical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2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2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9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1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O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vertical y texto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3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3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1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O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objetos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O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cabezado de sección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5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 b="1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O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os objetos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6" name="Google Shape;36;p6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7" name="Google Shape;37;p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O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ción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7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7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6" name="Google Shape;46;p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O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ólo el título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8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O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 blanco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O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ido con título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0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0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1" name="Google Shape;61;p10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2" name="Google Shape;62;p1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O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n con título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1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1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8" name="Google Shape;68;p11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9" name="Google Shape;69;p1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O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O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9" name="Google Shape;89;p1"/>
          <p:cNvGraphicFramePr/>
          <p:nvPr>
            <p:extLst>
              <p:ext uri="{D42A27DB-BD31-4B8C-83A1-F6EECF244321}">
                <p14:modId xmlns:p14="http://schemas.microsoft.com/office/powerpoint/2010/main" val="2173687532"/>
              </p:ext>
            </p:extLst>
          </p:nvPr>
        </p:nvGraphicFramePr>
        <p:xfrm>
          <a:off x="1187624" y="-3695600"/>
          <a:ext cx="14400000" cy="1440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90" name="Google Shape;90;p1"/>
          <p:cNvGrpSpPr/>
          <p:nvPr/>
        </p:nvGrpSpPr>
        <p:grpSpPr>
          <a:xfrm>
            <a:off x="539552" y="4869160"/>
            <a:ext cx="1296144" cy="1368152"/>
            <a:chOff x="539552" y="4869160"/>
            <a:chExt cx="1296144" cy="1368152"/>
          </a:xfrm>
        </p:grpSpPr>
        <p:sp>
          <p:nvSpPr>
            <p:cNvPr id="91" name="Google Shape;91;p1"/>
            <p:cNvSpPr/>
            <p:nvPr/>
          </p:nvSpPr>
          <p:spPr>
            <a:xfrm>
              <a:off x="539552" y="4869160"/>
              <a:ext cx="1296144" cy="1368152"/>
            </a:xfrm>
            <a:prstGeom prst="ellipse">
              <a:avLst/>
            </a:prstGeom>
            <a:solidFill>
              <a:srgbClr val="A5A5A5"/>
            </a:solidFill>
            <a:ln w="25400" cap="flat" cmpd="sng">
              <a:solidFill>
                <a:srgbClr val="395E8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2" name="Google Shape;92;p1"/>
            <p:cNvSpPr/>
            <p:nvPr/>
          </p:nvSpPr>
          <p:spPr>
            <a:xfrm>
              <a:off x="683568" y="5013176"/>
              <a:ext cx="1008112" cy="1080120"/>
            </a:xfrm>
            <a:prstGeom prst="ellipse">
              <a:avLst/>
            </a:prstGeom>
            <a:solidFill>
              <a:srgbClr val="A10B0B"/>
            </a:solidFill>
            <a:ln w="25400" cap="flat" cmpd="sng">
              <a:solidFill>
                <a:srgbClr val="395E8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93" name="Google Shape;93;p1"/>
          <p:cNvSpPr/>
          <p:nvPr/>
        </p:nvSpPr>
        <p:spPr>
          <a:xfrm>
            <a:off x="7559824" y="2780928"/>
            <a:ext cx="1584176" cy="1656184"/>
          </a:xfrm>
          <a:prstGeom prst="ellipse">
            <a:avLst/>
          </a:prstGeom>
          <a:solidFill>
            <a:srgbClr val="FF3399"/>
          </a:solidFill>
          <a:ln w="2540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94" name="Google Shape;94;p1"/>
          <p:cNvGrpSpPr/>
          <p:nvPr/>
        </p:nvGrpSpPr>
        <p:grpSpPr>
          <a:xfrm rot="5400000">
            <a:off x="1043608" y="2708920"/>
            <a:ext cx="1152128" cy="1872208"/>
            <a:chOff x="251520" y="1772816"/>
            <a:chExt cx="1152128" cy="1584176"/>
          </a:xfrm>
        </p:grpSpPr>
        <p:sp>
          <p:nvSpPr>
            <p:cNvPr id="95" name="Google Shape;95;p1"/>
            <p:cNvSpPr/>
            <p:nvPr/>
          </p:nvSpPr>
          <p:spPr>
            <a:xfrm>
              <a:off x="251520" y="1772816"/>
              <a:ext cx="1152128" cy="1008112"/>
            </a:xfrm>
            <a:prstGeom prst="triangle">
              <a:avLst>
                <a:gd name="adj" fmla="val 50000"/>
              </a:avLst>
            </a:prstGeom>
            <a:solidFill>
              <a:srgbClr val="FF3399"/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40000" dist="20000" dir="5400000" rotWithShape="0">
                <a:srgbClr val="000000">
                  <a:alpha val="37647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6" name="Google Shape;96;p1"/>
            <p:cNvSpPr/>
            <p:nvPr/>
          </p:nvSpPr>
          <p:spPr>
            <a:xfrm>
              <a:off x="251520" y="2708920"/>
              <a:ext cx="1152128" cy="648072"/>
            </a:xfrm>
            <a:prstGeom prst="rect">
              <a:avLst/>
            </a:prstGeom>
            <a:solidFill>
              <a:srgbClr val="FF3399"/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40000" dist="20000" dir="5400000" rotWithShape="0">
                <a:srgbClr val="000000">
                  <a:alpha val="37647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pic>
        <p:nvPicPr>
          <p:cNvPr id="97" name="Google Shape;97;p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236296" y="3284984"/>
            <a:ext cx="304800" cy="304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6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5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84</Words>
  <Application>Microsoft Office PowerPoint</Application>
  <PresentationFormat>Presentación en pantalla (4:3)</PresentationFormat>
  <Paragraphs>8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admin</dc:creator>
  <cp:lastModifiedBy>Usuario</cp:lastModifiedBy>
  <cp:revision>1</cp:revision>
  <dcterms:created xsi:type="dcterms:W3CDTF">2020-11-02T19:54:23Z</dcterms:created>
  <dcterms:modified xsi:type="dcterms:W3CDTF">2021-05-14T18:39:48Z</dcterms:modified>
</cp:coreProperties>
</file>