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256" r:id="rId2"/>
    <p:sldId id="257" r:id="rId3"/>
    <p:sldId id="258" r:id="rId4"/>
    <p:sldId id="259" r:id="rId5"/>
  </p:sldIdLst>
  <p:sldSz cx="9144000" cy="6858000" type="screen4x3"/>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 roundtripDataSignature="AMtx7mixHdC5lr8r4cv7qSoDzIrQYSiY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82200F-C856-4973-B1EC-55E849327C58}">
  <a:tblStyle styleId="{7F82200F-C856-4973-B1EC-55E849327C58}" styleName="Table_0">
    <a:wholeTbl>
      <a:tcTxStyle b="off" i="off">
        <a:font>
          <a:latin typeface="Calibri"/>
          <a:ea typeface="Calibri"/>
          <a:cs typeface="Calibri"/>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12700" cap="flat" cmpd="sng">
              <a:solidFill>
                <a:schemeClr val="accent3"/>
              </a:solidFill>
              <a:prstDash val="solid"/>
              <a:round/>
              <a:headEnd type="none" w="sm" len="sm"/>
              <a:tailEnd type="none" w="sm" len="sm"/>
            </a:ln>
          </a:insideV>
        </a:tcBdr>
        <a:fill>
          <a:solidFill>
            <a:srgbClr val="FFFFFF">
              <a:alpha val="0"/>
            </a:srgbClr>
          </a:solidFill>
        </a:fill>
      </a:tcStyle>
    </a:wholeTbl>
    <a:band1H>
      <a:tcTxStyle/>
      <a:tcStyle>
        <a:tcBdr/>
        <a:fill>
          <a:solidFill>
            <a:schemeClr val="accent3">
              <a:alpha val="20000"/>
            </a:schemeClr>
          </a:solidFill>
        </a:fill>
      </a:tcStyle>
    </a:band1H>
    <a:band2H>
      <a:tcTxStyle/>
      <a:tcStyle>
        <a:tcBdr/>
      </a:tcStyle>
    </a:band2H>
    <a:band1V>
      <a:tcTxStyle/>
      <a:tcStyle>
        <a:tcBdr/>
        <a:fill>
          <a:solidFill>
            <a:schemeClr val="accent3">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3"/>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4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presProps" Target="presProps.xml"/><Relationship Id="rId3" Type="http://schemas.openxmlformats.org/officeDocument/2006/relationships/slide" Target="slides/slide2.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4" Type="http://schemas.openxmlformats.org/officeDocument/2006/relationships/slide" Target="slides/slide3.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00" y="4560550"/>
            <a:ext cx="5852150" cy="432052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1"/>
        <p:cNvGrpSpPr/>
        <p:nvPr/>
      </p:nvGrpSpPr>
      <p:grpSpPr>
        <a:xfrm>
          <a:off x="0" y="0"/>
          <a:ext cx="0" cy="0"/>
          <a:chOff x="0" y="0"/>
          <a:chExt cx="0" cy="0"/>
        </a:xfrm>
      </p:grpSpPr>
      <p:sp>
        <p:nvSpPr>
          <p:cNvPr id="12" name="Google Shape;12;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 name="Google Shape;14;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7"/>
        <p:cNvGrpSpPr/>
        <p:nvPr/>
      </p:nvGrpSpPr>
      <p:grpSpPr>
        <a:xfrm>
          <a:off x="0" y="0"/>
          <a:ext cx="0" cy="0"/>
          <a:chOff x="0" y="0"/>
          <a:chExt cx="0" cy="0"/>
        </a:xfrm>
      </p:grpSpPr>
      <p:sp>
        <p:nvSpPr>
          <p:cNvPr id="18" name="Google Shape;18;p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0" name="Google Shape;20;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1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1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1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1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5"/>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200"/>
              <a:buFont typeface="Calibri"/>
              <a:buNone/>
            </a:pPr>
            <a:r>
              <a:rPr lang="es-MX" sz="2200" b="1"/>
              <a:t>ACTIVIDADES DE CONJUNTO</a:t>
            </a:r>
            <a:br>
              <a:rPr lang="es-MX" sz="2200" b="1"/>
            </a:br>
            <a:r>
              <a:rPr lang="es-MX" sz="2200" b="1"/>
              <a:t>SABER VIVIR: ESA ES LA VERDADERA RESURECCIÓN</a:t>
            </a:r>
            <a:r>
              <a:rPr lang="es-MX" sz="2200"/>
              <a:t>.</a:t>
            </a:r>
            <a:endParaRPr sz="2200"/>
          </a:p>
        </p:txBody>
      </p:sp>
      <p:sp>
        <p:nvSpPr>
          <p:cNvPr id="85" name="Google Shape;85;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p>
        </p:txBody>
      </p:sp>
      <p:pic>
        <p:nvPicPr>
          <p:cNvPr id="86" name="Google Shape;86;p1"/>
          <p:cNvPicPr preferRelativeResize="0"/>
          <p:nvPr/>
        </p:nvPicPr>
        <p:blipFill rotWithShape="1">
          <a:blip r:embed="rId3">
            <a:alphaModFix/>
          </a:blip>
          <a:srcRect/>
          <a:stretch/>
        </p:blipFill>
        <p:spPr>
          <a:xfrm>
            <a:off x="0" y="0"/>
            <a:ext cx="18288000" cy="10420350"/>
          </a:xfrm>
          <a:prstGeom prst="rect">
            <a:avLst/>
          </a:prstGeom>
          <a:noFill/>
          <a:ln>
            <a:noFill/>
          </a:ln>
        </p:spPr>
      </p:pic>
      <p:sp>
        <p:nvSpPr>
          <p:cNvPr id="87" name="Google Shape;87;p1"/>
          <p:cNvSpPr txBox="1"/>
          <p:nvPr/>
        </p:nvSpPr>
        <p:spPr>
          <a:xfrm>
            <a:off x="3710745" y="910350"/>
            <a:ext cx="9952110" cy="21236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6600" b="1" i="0" u="none" strike="noStrike" cap="none" dirty="0">
                <a:solidFill>
                  <a:schemeClr val="lt1"/>
                </a:solidFill>
                <a:latin typeface="Calibri"/>
                <a:ea typeface="Calibri"/>
                <a:cs typeface="Calibri"/>
                <a:sym typeface="Calibri"/>
              </a:rPr>
              <a:t>ACTIVIDADES DE CONJUNTO: SABER VIVIR.</a:t>
            </a:r>
            <a:endParaRPr sz="6600" dirty="0">
              <a:solidFill>
                <a:schemeClr val="dk1"/>
              </a:solidFill>
              <a:latin typeface="Calibri"/>
              <a:ea typeface="Calibri"/>
              <a:cs typeface="Calibri"/>
              <a:sym typeface="Calibri"/>
            </a:endParaRPr>
          </a:p>
        </p:txBody>
      </p:sp>
      <p:sp>
        <p:nvSpPr>
          <p:cNvPr id="88" name="Google Shape;88;p1"/>
          <p:cNvSpPr txBox="1"/>
          <p:nvPr/>
        </p:nvSpPr>
        <p:spPr>
          <a:xfrm>
            <a:off x="3347634" y="3087755"/>
            <a:ext cx="9532699" cy="28315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dirty="0"/>
          </a:p>
          <a:p>
            <a:pPr marL="0" marR="0" lvl="0" indent="0" algn="l" rtl="0">
              <a:spcBef>
                <a:spcPts val="0"/>
              </a:spcBef>
              <a:spcAft>
                <a:spcPts val="0"/>
              </a:spcAft>
              <a:buNone/>
            </a:pPr>
            <a:endParaRPr sz="1800" b="1" dirty="0">
              <a:solidFill>
                <a:schemeClr val="bg1"/>
              </a:solidFill>
              <a:latin typeface="Calibri"/>
              <a:ea typeface="Calibri"/>
              <a:cs typeface="Calibri"/>
              <a:sym typeface="Calibri"/>
            </a:endParaRPr>
          </a:p>
          <a:p>
            <a:pPr marL="0" marR="0" lvl="0" indent="0" algn="l" rtl="0">
              <a:spcBef>
                <a:spcPts val="0"/>
              </a:spcBef>
              <a:spcAft>
                <a:spcPts val="0"/>
              </a:spcAft>
              <a:buNone/>
            </a:pPr>
            <a:r>
              <a:rPr lang="es-MX" sz="3200" b="1" dirty="0">
                <a:solidFill>
                  <a:schemeClr val="bg1"/>
                </a:solidFill>
                <a:latin typeface="Calibri"/>
                <a:ea typeface="Calibri"/>
                <a:cs typeface="Calibri"/>
                <a:sym typeface="Calibri"/>
              </a:rPr>
              <a:t>DIMENSIÓN: Espiritual.</a:t>
            </a:r>
            <a:endParaRPr sz="3200" b="1" dirty="0">
              <a:solidFill>
                <a:schemeClr val="bg1"/>
              </a:solidFill>
            </a:endParaRPr>
          </a:p>
          <a:p>
            <a:pPr marL="0" marR="0" lvl="0" indent="0" algn="l" rtl="0">
              <a:spcBef>
                <a:spcPts val="0"/>
              </a:spcBef>
              <a:spcAft>
                <a:spcPts val="0"/>
              </a:spcAft>
              <a:buNone/>
            </a:pPr>
            <a:endParaRPr sz="3200" b="1" dirty="0">
              <a:solidFill>
                <a:schemeClr val="bg1"/>
              </a:solidFill>
              <a:latin typeface="Calibri"/>
              <a:ea typeface="Calibri"/>
              <a:cs typeface="Calibri"/>
              <a:sym typeface="Calibri"/>
            </a:endParaRPr>
          </a:p>
          <a:p>
            <a:pPr marL="0" marR="0" lvl="0" indent="0" algn="l" rtl="0">
              <a:spcBef>
                <a:spcPts val="0"/>
              </a:spcBef>
              <a:spcAft>
                <a:spcPts val="0"/>
              </a:spcAft>
              <a:buNone/>
            </a:pPr>
            <a:r>
              <a:rPr lang="es-MX" sz="3200" b="1" dirty="0">
                <a:solidFill>
                  <a:schemeClr val="bg1"/>
                </a:solidFill>
                <a:latin typeface="Calibri"/>
                <a:ea typeface="Calibri"/>
                <a:cs typeface="Calibri"/>
                <a:sym typeface="Calibri"/>
              </a:rPr>
              <a:t>Se reconoce y reconoce al otro como ser individual, espiritual y social.</a:t>
            </a:r>
            <a:endParaRPr sz="3200" b="1" dirty="0">
              <a:solidFill>
                <a:schemeClr val="bg1"/>
              </a:solidFill>
            </a:endParaRPr>
          </a:p>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Ver las imágenes de origen"/>
          <p:cNvPicPr preferRelativeResize="0"/>
          <p:nvPr/>
        </p:nvPicPr>
        <p:blipFill rotWithShape="1">
          <a:blip r:embed="rId3">
            <a:alphaModFix/>
          </a:blip>
          <a:srcRect/>
          <a:stretch/>
        </p:blipFill>
        <p:spPr>
          <a:xfrm>
            <a:off x="22498" y="0"/>
            <a:ext cx="5715000" cy="6813376"/>
          </a:xfrm>
          <a:prstGeom prst="rect">
            <a:avLst/>
          </a:prstGeom>
          <a:noFill/>
          <a:ln>
            <a:noFill/>
          </a:ln>
        </p:spPr>
      </p:pic>
      <p:sp>
        <p:nvSpPr>
          <p:cNvPr id="94" name="Google Shape;94;p2"/>
          <p:cNvSpPr txBox="1"/>
          <p:nvPr/>
        </p:nvSpPr>
        <p:spPr>
          <a:xfrm>
            <a:off x="6156176" y="2564904"/>
            <a:ext cx="2808312"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800" dirty="0">
                <a:solidFill>
                  <a:schemeClr val="dk1"/>
                </a:solidFill>
                <a:latin typeface="Calibri"/>
                <a:ea typeface="Calibri"/>
                <a:cs typeface="Calibri"/>
                <a:sym typeface="Calibri"/>
              </a:rPr>
              <a:t>Nuestra ruta de viaje:</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s-MX" sz="1800" dirty="0">
                <a:solidFill>
                  <a:schemeClr val="dk1"/>
                </a:solidFill>
                <a:latin typeface="Calibri"/>
                <a:ea typeface="Calibri"/>
                <a:cs typeface="Calibri"/>
                <a:sym typeface="Calibri"/>
              </a:rPr>
              <a:t>Oración. Padre nuestro.</a:t>
            </a:r>
            <a:endParaRPr dirty="0"/>
          </a:p>
          <a:p>
            <a:pPr marL="342900" marR="0" lvl="0" indent="-342900" algn="l" rtl="0">
              <a:spcBef>
                <a:spcPts val="0"/>
              </a:spcBef>
              <a:spcAft>
                <a:spcPts val="0"/>
              </a:spcAft>
              <a:buClr>
                <a:schemeClr val="dk1"/>
              </a:buClr>
              <a:buSzPts val="1800"/>
              <a:buFont typeface="Calibri"/>
              <a:buAutoNum type="arabicPeriod"/>
            </a:pPr>
            <a:r>
              <a:rPr lang="es-MX" sz="1800" dirty="0">
                <a:solidFill>
                  <a:schemeClr val="dk1"/>
                </a:solidFill>
                <a:latin typeface="Calibri"/>
                <a:ea typeface="Calibri"/>
                <a:cs typeface="Calibri"/>
                <a:sym typeface="Calibri"/>
              </a:rPr>
              <a:t>Instrumento de gobierno. Carta a García.</a:t>
            </a:r>
            <a:endParaRPr dirty="0"/>
          </a:p>
          <a:p>
            <a:pPr marL="342900" marR="0" lvl="0" indent="-342900" algn="l" rtl="0">
              <a:spcBef>
                <a:spcPts val="0"/>
              </a:spcBef>
              <a:spcAft>
                <a:spcPts val="0"/>
              </a:spcAft>
              <a:buClr>
                <a:schemeClr val="dk1"/>
              </a:buClr>
              <a:buSzPts val="1800"/>
              <a:buFont typeface="Calibri"/>
              <a:buAutoNum type="arabicPeriod"/>
            </a:pPr>
            <a:r>
              <a:rPr lang="es-MX" sz="1800" dirty="0">
                <a:solidFill>
                  <a:schemeClr val="dk1"/>
                </a:solidFill>
                <a:latin typeface="Calibri"/>
                <a:ea typeface="Calibri"/>
                <a:cs typeface="Calibri"/>
                <a:sym typeface="Calibri"/>
              </a:rPr>
              <a:t>Evaluación de las actividades de conjunto.</a:t>
            </a:r>
            <a:endParaRPr sz="1800" dirty="0">
              <a:solidFill>
                <a:schemeClr val="dk1"/>
              </a:solidFill>
              <a:latin typeface="Calibri"/>
              <a:ea typeface="Calibri"/>
              <a:cs typeface="Calibri"/>
              <a:sym typeface="Calibri"/>
            </a:endParaRPr>
          </a:p>
        </p:txBody>
      </p:sp>
      <p:sp>
        <p:nvSpPr>
          <p:cNvPr id="95" name="Google Shape;95;p2"/>
          <p:cNvSpPr txBox="1"/>
          <p:nvPr/>
        </p:nvSpPr>
        <p:spPr>
          <a:xfrm>
            <a:off x="6012160" y="5517232"/>
            <a:ext cx="29523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800" b="1">
                <a:solidFill>
                  <a:srgbClr val="FF0000"/>
                </a:solidFill>
                <a:latin typeface="Calibri"/>
                <a:ea typeface="Calibri"/>
                <a:cs typeface="Calibri"/>
                <a:sym typeface="Calibri"/>
              </a:rPr>
              <a:t>Junto a ti, buscaré otro mar.</a:t>
            </a:r>
            <a:endParaRPr sz="1800" b="1">
              <a:solidFill>
                <a:srgbClr val="FF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3" descr="Ver las imágenes de origen"/>
          <p:cNvPicPr preferRelativeResize="0"/>
          <p:nvPr/>
        </p:nvPicPr>
        <p:blipFill rotWithShape="1">
          <a:blip r:embed="rId3">
            <a:alphaModFix/>
          </a:blip>
          <a:srcRect/>
          <a:stretch/>
        </p:blipFill>
        <p:spPr>
          <a:xfrm>
            <a:off x="251520" y="260648"/>
            <a:ext cx="4448175" cy="6667500"/>
          </a:xfrm>
          <a:prstGeom prst="rect">
            <a:avLst/>
          </a:prstGeom>
          <a:noFill/>
          <a:ln>
            <a:noFill/>
          </a:ln>
        </p:spPr>
      </p:pic>
      <p:sp>
        <p:nvSpPr>
          <p:cNvPr id="101" name="Google Shape;101;p3"/>
          <p:cNvSpPr/>
          <p:nvPr/>
        </p:nvSpPr>
        <p:spPr>
          <a:xfrm>
            <a:off x="5364088" y="2348880"/>
            <a:ext cx="3528392" cy="30469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dirty="0">
                <a:solidFill>
                  <a:schemeClr val="dk1"/>
                </a:solidFill>
                <a:latin typeface="Calibri"/>
                <a:ea typeface="Calibri"/>
                <a:cs typeface="Calibri"/>
                <a:sym typeface="Calibri"/>
              </a:rPr>
              <a:t>Un mensaje a García, también conocido y La carta a García o simplemente Carta a García, es un texto de auto superación escrito por Elbert Hubbard en 1899. En él, en primer término relata brevemente la anécdota del soldado estadounidense Rowan, que es llamado para entregar de parte del presidente de Estados Unidos, un mensaje al jefe de los rebeldes, oculto en la sierra cubana, en el curso de la Guerra hispano-estadounidense a fines del siglo XIX.</a:t>
            </a:r>
            <a:endParaRPr sz="1600"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4" descr="Ver las imágenes de origen"/>
          <p:cNvPicPr preferRelativeResize="0"/>
          <p:nvPr/>
        </p:nvPicPr>
        <p:blipFill rotWithShape="1">
          <a:blip r:embed="rId3">
            <a:alphaModFix/>
          </a:blip>
          <a:srcRect/>
          <a:stretch/>
        </p:blipFill>
        <p:spPr>
          <a:xfrm>
            <a:off x="0" y="44624"/>
            <a:ext cx="4283968" cy="6813376"/>
          </a:xfrm>
          <a:prstGeom prst="rect">
            <a:avLst/>
          </a:prstGeom>
          <a:noFill/>
          <a:ln>
            <a:noFill/>
          </a:ln>
        </p:spPr>
      </p:pic>
      <p:graphicFrame>
        <p:nvGraphicFramePr>
          <p:cNvPr id="107" name="Google Shape;107;p4"/>
          <p:cNvGraphicFramePr/>
          <p:nvPr>
            <p:extLst>
              <p:ext uri="{D42A27DB-BD31-4B8C-83A1-F6EECF244321}">
                <p14:modId xmlns:p14="http://schemas.microsoft.com/office/powerpoint/2010/main" val="4240222533"/>
              </p:ext>
            </p:extLst>
          </p:nvPr>
        </p:nvGraphicFramePr>
        <p:xfrm>
          <a:off x="4860034" y="1151372"/>
          <a:ext cx="4164046" cy="5062449"/>
        </p:xfrm>
        <a:graphic>
          <a:graphicData uri="http://schemas.openxmlformats.org/drawingml/2006/table">
            <a:tbl>
              <a:tblPr firstRow="1" bandRow="1">
                <a:noFill/>
                <a:tableStyleId>{7F82200F-C856-4973-B1EC-55E849327C58}</a:tableStyleId>
              </a:tblPr>
              <a:tblGrid>
                <a:gridCol w="1345894">
                  <a:extLst>
                    <a:ext uri="{9D8B030D-6E8A-4147-A177-3AD203B41FA5}">
                      <a16:colId xmlns:a16="http://schemas.microsoft.com/office/drawing/2014/main" val="20000"/>
                    </a:ext>
                  </a:extLst>
                </a:gridCol>
                <a:gridCol w="464695">
                  <a:extLst>
                    <a:ext uri="{9D8B030D-6E8A-4147-A177-3AD203B41FA5}">
                      <a16:colId xmlns:a16="http://schemas.microsoft.com/office/drawing/2014/main" val="20001"/>
                    </a:ext>
                  </a:extLst>
                </a:gridCol>
                <a:gridCol w="734518">
                  <a:extLst>
                    <a:ext uri="{9D8B030D-6E8A-4147-A177-3AD203B41FA5}">
                      <a16:colId xmlns:a16="http://schemas.microsoft.com/office/drawing/2014/main" val="20002"/>
                    </a:ext>
                  </a:extLst>
                </a:gridCol>
                <a:gridCol w="1618939">
                  <a:extLst>
                    <a:ext uri="{9D8B030D-6E8A-4147-A177-3AD203B41FA5}">
                      <a16:colId xmlns:a16="http://schemas.microsoft.com/office/drawing/2014/main" val="20003"/>
                    </a:ext>
                  </a:extLst>
                </a:gridCol>
              </a:tblGrid>
              <a:tr h="2041223">
                <a:tc>
                  <a:txBody>
                    <a:bodyPr/>
                    <a:lstStyle/>
                    <a:p>
                      <a:pPr marL="0" marR="0" lvl="0" indent="0" algn="just" rtl="0">
                        <a:spcBef>
                          <a:spcPts val="0"/>
                        </a:spcBef>
                        <a:spcAft>
                          <a:spcPts val="0"/>
                        </a:spcAft>
                        <a:buNone/>
                      </a:pPr>
                      <a:r>
                        <a:rPr lang="es-MX" sz="1800" u="none" strike="noStrike" cap="none"/>
                        <a:t>Indicador</a:t>
                      </a:r>
                      <a:endParaRPr sz="1800" u="none" strike="noStrike" cap="none"/>
                    </a:p>
                  </a:txBody>
                  <a:tcPr marL="91450" marR="91450" marT="45725" marB="45725"/>
                </a:tc>
                <a:tc>
                  <a:txBody>
                    <a:bodyPr/>
                    <a:lstStyle/>
                    <a:p>
                      <a:pPr marL="0" marR="0" lvl="0" indent="0" algn="just" rtl="0">
                        <a:spcBef>
                          <a:spcPts val="0"/>
                        </a:spcBef>
                        <a:spcAft>
                          <a:spcPts val="0"/>
                        </a:spcAft>
                        <a:buNone/>
                      </a:pPr>
                      <a:r>
                        <a:rPr lang="es-MX" sz="1800" u="none" strike="noStrike" cap="none"/>
                        <a:t>SI</a:t>
                      </a:r>
                      <a:endParaRPr sz="1800" u="none" strike="noStrike" cap="none"/>
                    </a:p>
                  </a:txBody>
                  <a:tcPr marL="91450" marR="91450" marT="45725" marB="45725"/>
                </a:tc>
                <a:tc>
                  <a:txBody>
                    <a:bodyPr/>
                    <a:lstStyle/>
                    <a:p>
                      <a:pPr marL="0" marR="0" lvl="0" indent="0" algn="just" rtl="0">
                        <a:spcBef>
                          <a:spcPts val="0"/>
                        </a:spcBef>
                        <a:spcAft>
                          <a:spcPts val="0"/>
                        </a:spcAft>
                        <a:buNone/>
                      </a:pPr>
                      <a:r>
                        <a:rPr lang="es-MX" sz="1800" u="none" strike="noStrike" cap="none"/>
                        <a:t>NO</a:t>
                      </a:r>
                      <a:endParaRPr sz="1800" u="none" strike="noStrike" cap="none"/>
                    </a:p>
                  </a:txBody>
                  <a:tcPr marL="91450" marR="91450" marT="45725" marB="45725"/>
                </a:tc>
                <a:tc>
                  <a:txBody>
                    <a:bodyPr/>
                    <a:lstStyle/>
                    <a:p>
                      <a:pPr marL="0" marR="0" lvl="0" indent="0" algn="just" rtl="0">
                        <a:spcBef>
                          <a:spcPts val="0"/>
                        </a:spcBef>
                        <a:spcAft>
                          <a:spcPts val="0"/>
                        </a:spcAft>
                        <a:buNone/>
                      </a:pPr>
                      <a:r>
                        <a:rPr lang="es-MX" sz="1800" u="none" strike="noStrike" cap="none"/>
                        <a:t>Lo que debo mejorar.</a:t>
                      </a:r>
                      <a:endParaRPr sz="1800" u="none" strike="noStrike" cap="none"/>
                    </a:p>
                  </a:txBody>
                  <a:tcPr marL="91450" marR="91450" marT="45725" marB="45725"/>
                </a:tc>
                <a:extLst>
                  <a:ext uri="{0D108BD9-81ED-4DB2-BD59-A6C34878D82A}">
                    <a16:rowId xmlns:a16="http://schemas.microsoft.com/office/drawing/2014/main" val="10000"/>
                  </a:ext>
                </a:extLst>
              </a:tr>
              <a:tr h="785096">
                <a:tc>
                  <a:txBody>
                    <a:bodyPr/>
                    <a:lstStyle/>
                    <a:p>
                      <a:pPr marL="0" marR="0" lvl="0" indent="0" algn="l" rtl="0">
                        <a:spcBef>
                          <a:spcPts val="0"/>
                        </a:spcBef>
                        <a:spcAft>
                          <a:spcPts val="0"/>
                        </a:spcAft>
                        <a:buNone/>
                      </a:pPr>
                      <a:r>
                        <a:rPr lang="es-MX" sz="1200" u="none" strike="noStrike" cap="none" dirty="0"/>
                        <a:t>Llegué puntual a las actividades de conjunto.</a:t>
                      </a:r>
                      <a:endParaRPr dirty="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extLst>
                  <a:ext uri="{0D108BD9-81ED-4DB2-BD59-A6C34878D82A}">
                    <a16:rowId xmlns:a16="http://schemas.microsoft.com/office/drawing/2014/main" val="10001"/>
                  </a:ext>
                </a:extLst>
              </a:tr>
              <a:tr h="785096">
                <a:tc>
                  <a:txBody>
                    <a:bodyPr/>
                    <a:lstStyle/>
                    <a:p>
                      <a:pPr marL="0" marR="0" lvl="0" indent="0" algn="just" rtl="0">
                        <a:spcBef>
                          <a:spcPts val="0"/>
                        </a:spcBef>
                        <a:spcAft>
                          <a:spcPts val="0"/>
                        </a:spcAft>
                        <a:buNone/>
                      </a:pPr>
                      <a:r>
                        <a:rPr lang="es-MX" sz="1200" dirty="0">
                          <a:solidFill>
                            <a:schemeClr val="dk1"/>
                          </a:solidFill>
                          <a:latin typeface="Calibri"/>
                          <a:ea typeface="Calibri"/>
                          <a:cs typeface="Calibri"/>
                          <a:sym typeface="Calibri"/>
                        </a:rPr>
                        <a:t>Escribí la carta a García con buena redacción y ortografía.</a:t>
                      </a:r>
                      <a:endParaRPr dirty="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2"/>
                  </a:ext>
                </a:extLst>
              </a:tr>
              <a:tr h="1413160">
                <a:tc>
                  <a:txBody>
                    <a:bodyPr/>
                    <a:lstStyle/>
                    <a:p>
                      <a:pPr marL="0" marR="0" lvl="0" indent="0" algn="just" rtl="0">
                        <a:spcBef>
                          <a:spcPts val="0"/>
                        </a:spcBef>
                        <a:spcAft>
                          <a:spcPts val="0"/>
                        </a:spcAft>
                        <a:buNone/>
                      </a:pPr>
                      <a:r>
                        <a:rPr lang="es-MX" sz="1200" dirty="0">
                          <a:solidFill>
                            <a:schemeClr val="dk1"/>
                          </a:solidFill>
                          <a:latin typeface="Calibri"/>
                          <a:ea typeface="Calibri"/>
                          <a:cs typeface="Calibri"/>
                          <a:sym typeface="Calibri"/>
                        </a:rPr>
                        <a:t>Me reconocí y reconocí al otro como ser individual, espiritual y social.</a:t>
                      </a:r>
                      <a:endParaRPr dirty="0"/>
                    </a:p>
                    <a:p>
                      <a:pPr marL="0" marR="0" lvl="0" indent="0" algn="just" rtl="0">
                        <a:spcBef>
                          <a:spcPts val="0"/>
                        </a:spcBef>
                        <a:spcAft>
                          <a:spcPts val="0"/>
                        </a:spcAft>
                        <a:buNone/>
                      </a:pPr>
                      <a:endParaRPr sz="1200" dirty="0">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198</Words>
  <Application>Microsoft Office PowerPoint</Application>
  <PresentationFormat>Presentación en pantalla (4:3)</PresentationFormat>
  <Paragraphs>21</Paragraphs>
  <Slides>4</Slides>
  <Notes>4</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4</vt:i4>
      </vt:variant>
    </vt:vector>
  </HeadingPairs>
  <TitlesOfParts>
    <vt:vector size="7" baseType="lpstr">
      <vt:lpstr>Arial</vt:lpstr>
      <vt:lpstr>Calibri</vt:lpstr>
      <vt:lpstr>Tema de Office</vt:lpstr>
      <vt:lpstr>ACTIVIDADES DE CONJUNTO SABER VIVIR: ESA ES LA VERDADERA RESURECCIÓN.</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ACTIVIDADES DE CONJUNTO SABER VIVIR: ESA ES LA VERDADERA RESURECCIÓN.</dc:title>
  <dc:creator>ElsaI.Ramirez</dc:creator>
  <cp:lastModifiedBy>Usuario</cp:lastModifiedBy>
  <cp:revision>2</cp:revision>
  <dcterms:created xsi:type="dcterms:W3CDTF">2019-10-11T02:16:47Z</dcterms:created>
  <dcterms:modified xsi:type="dcterms:W3CDTF">2021-05-14T19:55:51Z</dcterms:modified>
</cp:coreProperties>
</file>