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3"/>
  </p:notesMasterIdLst>
  <p:handoutMasterIdLst>
    <p:handoutMasterId r:id="rId14"/>
  </p:handoutMasterIdLst>
  <p:sldIdLst>
    <p:sldId id="264" r:id="rId5"/>
    <p:sldId id="285" r:id="rId6"/>
    <p:sldId id="283" r:id="rId7"/>
    <p:sldId id="281" r:id="rId8"/>
    <p:sldId id="282" r:id="rId9"/>
    <p:sldId id="284" r:id="rId10"/>
    <p:sldId id="286" r:id="rId11"/>
    <p:sldId id="287" r:id="rId12"/>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2" d="100"/>
          <a:sy n="72" d="100"/>
        </p:scale>
        <p:origin x="660" y="78"/>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14/05/2021</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14/05/2021</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editar el estilo de subtítulo del patrón</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14/05/2021</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309" y="274638"/>
            <a:ext cx="8532178" cy="5897561"/>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14/05/2021</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14/05/2021</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Editar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14/05/2021</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14/05/2021</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14/05/2021</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14/05/2021</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14/05/2021</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imagen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14/05/2021</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14/05/2021</a:t>
            </a:fld>
            <a:endParaRPr lang="es-ES" dirty="0"/>
          </a:p>
        </p:txBody>
      </p:sp>
      <p:sp>
        <p:nvSpPr>
          <p:cNvPr id="5" name="Marcador de posición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78188" y="2679824"/>
            <a:ext cx="7008574" cy="1210319"/>
          </a:xfrm>
        </p:spPr>
        <p:txBody>
          <a:bodyPr rtlCol="0">
            <a:normAutofit fontScale="90000"/>
          </a:bodyPr>
          <a:lstStyle/>
          <a:p>
            <a:pPr algn="ctr" rtl="0"/>
            <a:br>
              <a:rPr lang="es-ES" b="1" dirty="0"/>
            </a:br>
            <a:r>
              <a:rPr lang="es-ES" b="1" dirty="0"/>
              <a:t>ACTIVIDADES DE CONJUNTO </a:t>
            </a:r>
            <a:br>
              <a:rPr lang="es-ES" dirty="0"/>
            </a:br>
            <a:endParaRPr lang="es-ES" dirty="0"/>
          </a:p>
        </p:txBody>
      </p:sp>
      <p:pic>
        <p:nvPicPr>
          <p:cNvPr id="4" name="Imagen 3"/>
          <p:cNvPicPr>
            <a:picLocks noChangeAspect="1"/>
          </p:cNvPicPr>
          <p:nvPr/>
        </p:nvPicPr>
        <p:blipFill>
          <a:blip r:embed="rId2"/>
          <a:stretch>
            <a:fillRect/>
          </a:stretch>
        </p:blipFill>
        <p:spPr>
          <a:xfrm>
            <a:off x="4294212" y="3284984"/>
            <a:ext cx="6902253" cy="2547972"/>
          </a:xfrm>
          <a:prstGeom prst="rect">
            <a:avLst/>
          </a:prstGeom>
        </p:spPr>
      </p:pic>
      <p:sp>
        <p:nvSpPr>
          <p:cNvPr id="7" name="CuadroTexto 6"/>
          <p:cNvSpPr txBox="1"/>
          <p:nvPr/>
        </p:nvSpPr>
        <p:spPr>
          <a:xfrm>
            <a:off x="5734372" y="743420"/>
            <a:ext cx="6264696" cy="769441"/>
          </a:xfrm>
          <a:prstGeom prst="rect">
            <a:avLst/>
          </a:prstGeom>
          <a:noFill/>
        </p:spPr>
        <p:txBody>
          <a:bodyPr wrap="square" rtlCol="0">
            <a:spAutoFit/>
          </a:bodyPr>
          <a:lstStyle/>
          <a:p>
            <a:r>
              <a:rPr lang="es-ES" sz="4400" b="1" dirty="0"/>
              <a:t>BIENVENIDOS</a:t>
            </a:r>
            <a:r>
              <a:rPr lang="es-ES" dirty="0"/>
              <a:t>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790156" y="980728"/>
            <a:ext cx="7008574" cy="2304256"/>
          </a:xfrm>
        </p:spPr>
        <p:txBody>
          <a:bodyPr>
            <a:normAutofit fontScale="90000"/>
          </a:bodyPr>
          <a:lstStyle/>
          <a:p>
            <a:r>
              <a:rPr lang="es-ES" b="1" dirty="0"/>
              <a:t>Competencias: </a:t>
            </a:r>
            <a:br>
              <a:rPr lang="es-ES" dirty="0"/>
            </a:br>
            <a:r>
              <a:rPr lang="es-ES" dirty="0"/>
              <a:t>Comunicativas.</a:t>
            </a:r>
            <a:br>
              <a:rPr lang="es-ES" dirty="0"/>
            </a:br>
            <a:r>
              <a:rPr lang="es-ES" dirty="0"/>
              <a:t>Socioemocionales. </a:t>
            </a:r>
          </a:p>
        </p:txBody>
      </p:sp>
      <p:sp>
        <p:nvSpPr>
          <p:cNvPr id="5" name="CuadroTexto 4"/>
          <p:cNvSpPr txBox="1"/>
          <p:nvPr/>
        </p:nvSpPr>
        <p:spPr>
          <a:xfrm>
            <a:off x="3790156" y="3429000"/>
            <a:ext cx="7272808" cy="2677656"/>
          </a:xfrm>
          <a:prstGeom prst="rect">
            <a:avLst/>
          </a:prstGeom>
          <a:noFill/>
        </p:spPr>
        <p:txBody>
          <a:bodyPr wrap="square" rtlCol="0">
            <a:spAutoFit/>
          </a:bodyPr>
          <a:lstStyle/>
          <a:p>
            <a:r>
              <a:rPr lang="es-ES" b="1" dirty="0"/>
              <a:t>INDICADORES:</a:t>
            </a:r>
          </a:p>
          <a:p>
            <a:r>
              <a:rPr lang="es-ES" dirty="0"/>
              <a:t>-Reconocer la historia y su tradición como conceptos y procesos de inspiración.</a:t>
            </a:r>
          </a:p>
          <a:p>
            <a:r>
              <a:rPr lang="es-ES" dirty="0"/>
              <a:t>-Analizar mi mente y pensamientos dando respuesta a preguntas valorativas.</a:t>
            </a:r>
          </a:p>
          <a:p>
            <a:r>
              <a:rPr lang="es-ES" dirty="0"/>
              <a:t>- Desarrollar la escritura con base a mis ideas.</a:t>
            </a:r>
          </a:p>
          <a:p>
            <a:endParaRPr lang="es-ES" dirty="0"/>
          </a:p>
        </p:txBody>
      </p:sp>
    </p:spTree>
    <p:extLst>
      <p:ext uri="{BB962C8B-B14F-4D97-AF65-F5344CB8AC3E}">
        <p14:creationId xmlns:p14="http://schemas.microsoft.com/office/powerpoint/2010/main" val="37166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0196" y="40"/>
            <a:ext cx="7008574" cy="1210319"/>
          </a:xfrm>
        </p:spPr>
        <p:txBody>
          <a:bodyPr rtlCol="0">
            <a:normAutofit/>
          </a:bodyPr>
          <a:lstStyle/>
          <a:p>
            <a:pPr algn="ctr" rtl="0"/>
            <a:r>
              <a:rPr lang="es-ES" b="1" dirty="0"/>
              <a:t> </a:t>
            </a:r>
          </a:p>
        </p:txBody>
      </p:sp>
      <p:sp>
        <p:nvSpPr>
          <p:cNvPr id="3" name="CuadroTexto 2"/>
          <p:cNvSpPr txBox="1"/>
          <p:nvPr/>
        </p:nvSpPr>
        <p:spPr>
          <a:xfrm>
            <a:off x="6022404" y="573069"/>
            <a:ext cx="6264696" cy="923330"/>
          </a:xfrm>
          <a:prstGeom prst="rect">
            <a:avLst/>
          </a:prstGeom>
          <a:noFill/>
        </p:spPr>
        <p:txBody>
          <a:bodyPr wrap="square" rtlCol="0">
            <a:spAutoFit/>
          </a:bodyPr>
          <a:lstStyle/>
          <a:p>
            <a:r>
              <a:rPr lang="es-ES" sz="5400" b="1" dirty="0"/>
              <a:t>AGENDA</a:t>
            </a:r>
          </a:p>
        </p:txBody>
      </p:sp>
      <p:sp>
        <p:nvSpPr>
          <p:cNvPr id="4" name="CuadroTexto 3"/>
          <p:cNvSpPr txBox="1"/>
          <p:nvPr/>
        </p:nvSpPr>
        <p:spPr>
          <a:xfrm>
            <a:off x="4150196" y="1628800"/>
            <a:ext cx="6840760" cy="3970318"/>
          </a:xfrm>
          <a:prstGeom prst="rect">
            <a:avLst/>
          </a:prstGeom>
          <a:noFill/>
        </p:spPr>
        <p:txBody>
          <a:bodyPr wrap="square" rtlCol="0">
            <a:spAutoFit/>
          </a:bodyPr>
          <a:lstStyle/>
          <a:p>
            <a:r>
              <a:rPr lang="es-ES" sz="3600" b="1" dirty="0"/>
              <a:t>1-</a:t>
            </a:r>
            <a:r>
              <a:rPr lang="es-ES" sz="3600" dirty="0"/>
              <a:t> Oración de la mañana.</a:t>
            </a:r>
          </a:p>
          <a:p>
            <a:r>
              <a:rPr lang="es-ES" sz="3600" b="1" dirty="0"/>
              <a:t>2-</a:t>
            </a:r>
            <a:r>
              <a:rPr lang="es-ES" sz="3600" dirty="0"/>
              <a:t> Reflexiones el libro.</a:t>
            </a:r>
          </a:p>
          <a:p>
            <a:r>
              <a:rPr lang="es-ES" sz="3600" b="1" dirty="0"/>
              <a:t>3-</a:t>
            </a:r>
            <a:r>
              <a:rPr lang="es-ES" sz="3600" dirty="0"/>
              <a:t> Día del idioma.</a:t>
            </a:r>
          </a:p>
          <a:p>
            <a:r>
              <a:rPr lang="es-ES" sz="3600" b="1" dirty="0"/>
              <a:t>4-</a:t>
            </a:r>
            <a:r>
              <a:rPr lang="es-ES" sz="3600" dirty="0"/>
              <a:t> Actividad práctica “Mi mecanografía una amiga inseparable”.</a:t>
            </a:r>
          </a:p>
          <a:p>
            <a:r>
              <a:rPr lang="es-ES" sz="3600" b="1" dirty="0"/>
              <a:t>5- </a:t>
            </a:r>
            <a:r>
              <a:rPr lang="es-ES" sz="3600" dirty="0"/>
              <a:t>Evaluación.  </a:t>
            </a:r>
          </a:p>
        </p:txBody>
      </p:sp>
    </p:spTree>
    <p:extLst>
      <p:ext uri="{BB962C8B-B14F-4D97-AF65-F5344CB8AC3E}">
        <p14:creationId xmlns:p14="http://schemas.microsoft.com/office/powerpoint/2010/main" val="340583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0196" y="40"/>
            <a:ext cx="7008574" cy="1210319"/>
          </a:xfrm>
        </p:spPr>
        <p:txBody>
          <a:bodyPr rtlCol="0">
            <a:normAutofit/>
          </a:bodyPr>
          <a:lstStyle/>
          <a:p>
            <a:pPr algn="ctr" rtl="0"/>
            <a:r>
              <a:rPr lang="es-ES" b="1" dirty="0"/>
              <a:t> </a:t>
            </a:r>
          </a:p>
        </p:txBody>
      </p:sp>
      <p:pic>
        <p:nvPicPr>
          <p:cNvPr id="3" name="Imagen 2"/>
          <p:cNvPicPr>
            <a:picLocks noChangeAspect="1"/>
          </p:cNvPicPr>
          <p:nvPr/>
        </p:nvPicPr>
        <p:blipFill>
          <a:blip r:embed="rId2"/>
          <a:stretch>
            <a:fillRect/>
          </a:stretch>
        </p:blipFill>
        <p:spPr>
          <a:xfrm>
            <a:off x="5302324" y="601387"/>
            <a:ext cx="5760640" cy="5797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123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0196" y="40"/>
            <a:ext cx="7008574" cy="1210319"/>
          </a:xfrm>
        </p:spPr>
        <p:txBody>
          <a:bodyPr rtlCol="0">
            <a:normAutofit/>
          </a:bodyPr>
          <a:lstStyle/>
          <a:p>
            <a:pPr algn="ctr" rtl="0"/>
            <a:r>
              <a:rPr lang="es-ES" b="1" dirty="0"/>
              <a:t> </a:t>
            </a:r>
          </a:p>
        </p:txBody>
      </p:sp>
      <p:sp>
        <p:nvSpPr>
          <p:cNvPr id="4" name="CuadroTexto 3"/>
          <p:cNvSpPr txBox="1"/>
          <p:nvPr/>
        </p:nvSpPr>
        <p:spPr>
          <a:xfrm>
            <a:off x="5734372" y="742689"/>
            <a:ext cx="3384376" cy="707886"/>
          </a:xfrm>
          <a:prstGeom prst="rect">
            <a:avLst/>
          </a:prstGeom>
          <a:noFill/>
        </p:spPr>
        <p:txBody>
          <a:bodyPr wrap="square" rtlCol="0">
            <a:spAutoFit/>
          </a:bodyPr>
          <a:lstStyle/>
          <a:p>
            <a:r>
              <a:rPr lang="es-ES" sz="4000" b="1" dirty="0"/>
              <a:t>REFLEXIONES</a:t>
            </a:r>
          </a:p>
        </p:txBody>
      </p:sp>
      <p:pic>
        <p:nvPicPr>
          <p:cNvPr id="6" name="Imagen 5"/>
          <p:cNvPicPr>
            <a:picLocks noChangeAspect="1"/>
          </p:cNvPicPr>
          <p:nvPr/>
        </p:nvPicPr>
        <p:blipFill>
          <a:blip r:embed="rId2"/>
          <a:stretch>
            <a:fillRect/>
          </a:stretch>
        </p:blipFill>
        <p:spPr>
          <a:xfrm>
            <a:off x="4184415" y="1700808"/>
            <a:ext cx="4551757"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3"/>
          <a:stretch>
            <a:fillRect/>
          </a:stretch>
        </p:blipFill>
        <p:spPr>
          <a:xfrm>
            <a:off x="6321725" y="4149080"/>
            <a:ext cx="5182323" cy="2267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990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0196" y="40"/>
            <a:ext cx="7008574" cy="1210319"/>
          </a:xfrm>
        </p:spPr>
        <p:txBody>
          <a:bodyPr rtlCol="0">
            <a:normAutofit/>
          </a:bodyPr>
          <a:lstStyle/>
          <a:p>
            <a:pPr algn="ctr" rtl="0"/>
            <a:r>
              <a:rPr lang="es-ES" b="1" dirty="0"/>
              <a:t> </a:t>
            </a:r>
          </a:p>
        </p:txBody>
      </p:sp>
      <p:pic>
        <p:nvPicPr>
          <p:cNvPr id="3" name="Imagen 2"/>
          <p:cNvPicPr>
            <a:picLocks noChangeAspect="1"/>
          </p:cNvPicPr>
          <p:nvPr/>
        </p:nvPicPr>
        <p:blipFill>
          <a:blip r:embed="rId2">
            <a:lum bright="70000" contrast="-70000"/>
          </a:blip>
          <a:stretch>
            <a:fillRect/>
          </a:stretch>
        </p:blipFill>
        <p:spPr>
          <a:xfrm>
            <a:off x="3527066" y="188641"/>
            <a:ext cx="8399994" cy="6475910"/>
          </a:xfrm>
          <a:prstGeom prst="rect">
            <a:avLst/>
          </a:prstGeom>
          <a:ln>
            <a:solidFill>
              <a:srgbClr val="E3D147"/>
            </a:solidFill>
          </a:ln>
        </p:spPr>
      </p:pic>
      <p:sp>
        <p:nvSpPr>
          <p:cNvPr id="4" name="CuadroTexto 3"/>
          <p:cNvSpPr txBox="1"/>
          <p:nvPr/>
        </p:nvSpPr>
        <p:spPr>
          <a:xfrm>
            <a:off x="3934172" y="692696"/>
            <a:ext cx="7704856" cy="5262979"/>
          </a:xfrm>
          <a:prstGeom prst="rect">
            <a:avLst/>
          </a:prstGeom>
          <a:noFill/>
        </p:spPr>
        <p:txBody>
          <a:bodyPr wrap="square" rtlCol="0">
            <a:spAutoFit/>
          </a:bodyPr>
          <a:lstStyle/>
          <a:p>
            <a:pPr algn="ctr"/>
            <a:r>
              <a:rPr lang="es-ES" sz="4800" b="1" dirty="0"/>
              <a:t>DÍA DEL IDIOMA</a:t>
            </a:r>
          </a:p>
          <a:p>
            <a:pPr algn="just"/>
            <a:r>
              <a:rPr lang="es-ES" dirty="0"/>
              <a:t>Los hispanohablantes celebramos El Día del Idioma el 23 de abril como un homenaje a Miguel de Cervantes Saavedra, fallecido un 23 de abril de 1616, autor de Don Quijote de La Mancha. Y festejamos porque tenemos el legado del hombre que inmortalizó nuestro idioma, nuestras palabras.</a:t>
            </a:r>
          </a:p>
          <a:p>
            <a:pPr algn="just"/>
            <a:endParaRPr lang="es-ES" dirty="0"/>
          </a:p>
          <a:p>
            <a:pPr algn="just"/>
            <a:r>
              <a:rPr lang="es-ES" dirty="0"/>
              <a:t>Desde hace 80 años se celebra en Colombia, de manera oficial, el Día del Idioma español. Fue en la presidencia de Alfonso López Pumarejo, cuando se institucionalizó el 23 de abril como fecha para conmemorarlo.</a:t>
            </a:r>
          </a:p>
        </p:txBody>
      </p:sp>
    </p:spTree>
    <p:extLst>
      <p:ext uri="{BB962C8B-B14F-4D97-AF65-F5344CB8AC3E}">
        <p14:creationId xmlns:p14="http://schemas.microsoft.com/office/powerpoint/2010/main" val="21631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0196" y="40"/>
            <a:ext cx="7008574" cy="1210319"/>
          </a:xfrm>
        </p:spPr>
        <p:txBody>
          <a:bodyPr rtlCol="0">
            <a:normAutofit/>
          </a:bodyPr>
          <a:lstStyle/>
          <a:p>
            <a:pPr algn="ctr" rtl="0"/>
            <a:r>
              <a:rPr lang="es-ES" b="1" dirty="0"/>
              <a:t> </a:t>
            </a:r>
          </a:p>
        </p:txBody>
      </p:sp>
      <p:pic>
        <p:nvPicPr>
          <p:cNvPr id="3" name="Imagen 2"/>
          <p:cNvPicPr>
            <a:picLocks noChangeAspect="1"/>
          </p:cNvPicPr>
          <p:nvPr/>
        </p:nvPicPr>
        <p:blipFill>
          <a:blip r:embed="rId2">
            <a:lum bright="70000" contrast="-70000"/>
          </a:blip>
          <a:stretch>
            <a:fillRect/>
          </a:stretch>
        </p:blipFill>
        <p:spPr>
          <a:xfrm>
            <a:off x="3454486" y="116632"/>
            <a:ext cx="8399994" cy="6475910"/>
          </a:xfrm>
          <a:prstGeom prst="rect">
            <a:avLst/>
          </a:prstGeom>
          <a:ln>
            <a:solidFill>
              <a:srgbClr val="E3D147"/>
            </a:solidFill>
          </a:ln>
        </p:spPr>
      </p:pic>
      <p:sp>
        <p:nvSpPr>
          <p:cNvPr id="4" name="CuadroTexto 3"/>
          <p:cNvSpPr txBox="1"/>
          <p:nvPr/>
        </p:nvSpPr>
        <p:spPr>
          <a:xfrm>
            <a:off x="3934172" y="692696"/>
            <a:ext cx="7224598" cy="4031873"/>
          </a:xfrm>
          <a:prstGeom prst="rect">
            <a:avLst/>
          </a:prstGeom>
          <a:noFill/>
        </p:spPr>
        <p:txBody>
          <a:bodyPr wrap="square" rtlCol="0">
            <a:spAutoFit/>
          </a:bodyPr>
          <a:lstStyle/>
          <a:p>
            <a:pPr algn="ctr"/>
            <a:r>
              <a:rPr lang="es-ES" sz="3200" b="1" dirty="0"/>
              <a:t>ACTIVIDAD PRÁCTICA </a:t>
            </a:r>
          </a:p>
          <a:p>
            <a:pPr algn="ctr"/>
            <a:r>
              <a:rPr lang="es-ES" sz="3200" b="1" dirty="0"/>
              <a:t>“MI MECANOGRAFÍA UNA AMIGA INSEPARABLE”</a:t>
            </a:r>
          </a:p>
          <a:p>
            <a:pPr algn="ctr"/>
            <a:endParaRPr lang="es-ES" sz="3200" b="1" dirty="0"/>
          </a:p>
          <a:p>
            <a:pPr algn="ctr"/>
            <a:r>
              <a:rPr lang="es-ES" sz="3200" dirty="0"/>
              <a:t>Doy respuesta a la siguiente pregunta.</a:t>
            </a:r>
          </a:p>
          <a:p>
            <a:pPr algn="ctr"/>
            <a:r>
              <a:rPr lang="es-ES" sz="3200" b="1" dirty="0"/>
              <a:t>¿Cuál es el valor de mi actitud?</a:t>
            </a:r>
          </a:p>
          <a:p>
            <a:pPr algn="ctr"/>
            <a:r>
              <a:rPr lang="es-ES" sz="3200" dirty="0"/>
              <a:t>https://typewritesomething.com/</a:t>
            </a:r>
          </a:p>
        </p:txBody>
      </p:sp>
    </p:spTree>
    <p:extLst>
      <p:ext uri="{BB962C8B-B14F-4D97-AF65-F5344CB8AC3E}">
        <p14:creationId xmlns:p14="http://schemas.microsoft.com/office/powerpoint/2010/main" val="71856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0196" y="40"/>
            <a:ext cx="7008574" cy="1210319"/>
          </a:xfrm>
        </p:spPr>
        <p:txBody>
          <a:bodyPr rtlCol="0">
            <a:normAutofit/>
          </a:bodyPr>
          <a:lstStyle/>
          <a:p>
            <a:pPr algn="ctr" rtl="0"/>
            <a:r>
              <a:rPr lang="es-ES" b="1" dirty="0"/>
              <a:t> </a:t>
            </a:r>
          </a:p>
        </p:txBody>
      </p:sp>
      <p:pic>
        <p:nvPicPr>
          <p:cNvPr id="3" name="Imagen 2"/>
          <p:cNvPicPr>
            <a:picLocks noChangeAspect="1"/>
          </p:cNvPicPr>
          <p:nvPr/>
        </p:nvPicPr>
        <p:blipFill>
          <a:blip r:embed="rId2">
            <a:lum bright="70000" contrast="-70000"/>
          </a:blip>
          <a:stretch>
            <a:fillRect/>
          </a:stretch>
        </p:blipFill>
        <p:spPr>
          <a:xfrm>
            <a:off x="3454486" y="116632"/>
            <a:ext cx="8399994" cy="6475910"/>
          </a:xfrm>
          <a:prstGeom prst="rect">
            <a:avLst/>
          </a:prstGeom>
          <a:ln>
            <a:solidFill>
              <a:srgbClr val="E3D147"/>
            </a:solidFill>
          </a:ln>
        </p:spPr>
      </p:pic>
      <p:sp>
        <p:nvSpPr>
          <p:cNvPr id="4" name="CuadroTexto 3"/>
          <p:cNvSpPr txBox="1"/>
          <p:nvPr/>
        </p:nvSpPr>
        <p:spPr>
          <a:xfrm>
            <a:off x="4282027" y="625645"/>
            <a:ext cx="7224598" cy="707886"/>
          </a:xfrm>
          <a:prstGeom prst="rect">
            <a:avLst/>
          </a:prstGeom>
          <a:noFill/>
        </p:spPr>
        <p:txBody>
          <a:bodyPr wrap="square" rtlCol="0">
            <a:spAutoFit/>
          </a:bodyPr>
          <a:lstStyle/>
          <a:p>
            <a:pPr algn="ctr"/>
            <a:r>
              <a:rPr lang="es-ES" sz="4000" b="1" dirty="0"/>
              <a:t>EVALUACIÓN</a:t>
            </a:r>
          </a:p>
        </p:txBody>
      </p:sp>
      <p:graphicFrame>
        <p:nvGraphicFramePr>
          <p:cNvPr id="5" name="Tabla 4"/>
          <p:cNvGraphicFramePr>
            <a:graphicFrameLocks noGrp="1"/>
          </p:cNvGraphicFramePr>
          <p:nvPr>
            <p:extLst>
              <p:ext uri="{D42A27DB-BD31-4B8C-83A1-F6EECF244321}">
                <p14:modId xmlns:p14="http://schemas.microsoft.com/office/powerpoint/2010/main" val="4077374683"/>
              </p:ext>
            </p:extLst>
          </p:nvPr>
        </p:nvGraphicFramePr>
        <p:xfrm>
          <a:off x="3728596" y="1326951"/>
          <a:ext cx="8125884" cy="4754880"/>
        </p:xfrm>
        <a:graphic>
          <a:graphicData uri="http://schemas.openxmlformats.org/drawingml/2006/table">
            <a:tbl>
              <a:tblPr firstRow="1" bandRow="1">
                <a:tableStyleId>{5940675A-B579-460E-94D1-54222C63F5DA}</a:tableStyleId>
              </a:tblPr>
              <a:tblGrid>
                <a:gridCol w="3373928">
                  <a:extLst>
                    <a:ext uri="{9D8B030D-6E8A-4147-A177-3AD203B41FA5}">
                      <a16:colId xmlns:a16="http://schemas.microsoft.com/office/drawing/2014/main" val="2049322366"/>
                    </a:ext>
                  </a:extLst>
                </a:gridCol>
                <a:gridCol w="1368152">
                  <a:extLst>
                    <a:ext uri="{9D8B030D-6E8A-4147-A177-3AD203B41FA5}">
                      <a16:colId xmlns:a16="http://schemas.microsoft.com/office/drawing/2014/main" val="3666579318"/>
                    </a:ext>
                  </a:extLst>
                </a:gridCol>
                <a:gridCol w="1584176">
                  <a:extLst>
                    <a:ext uri="{9D8B030D-6E8A-4147-A177-3AD203B41FA5}">
                      <a16:colId xmlns:a16="http://schemas.microsoft.com/office/drawing/2014/main" val="2377525697"/>
                    </a:ext>
                  </a:extLst>
                </a:gridCol>
                <a:gridCol w="1799628">
                  <a:extLst>
                    <a:ext uri="{9D8B030D-6E8A-4147-A177-3AD203B41FA5}">
                      <a16:colId xmlns:a16="http://schemas.microsoft.com/office/drawing/2014/main" val="2573670636"/>
                    </a:ext>
                  </a:extLst>
                </a:gridCol>
              </a:tblGrid>
              <a:tr h="370840">
                <a:tc>
                  <a:txBody>
                    <a:bodyPr/>
                    <a:lstStyle/>
                    <a:p>
                      <a:r>
                        <a:rPr lang="es-ES" dirty="0"/>
                        <a:t>INDICADOR</a:t>
                      </a:r>
                    </a:p>
                  </a:txBody>
                  <a:tcPr>
                    <a:solidFill>
                      <a:schemeClr val="tx1">
                        <a:lumMod val="40000"/>
                        <a:lumOff val="60000"/>
                      </a:schemeClr>
                    </a:solidFill>
                  </a:tcPr>
                </a:tc>
                <a:tc>
                  <a:txBody>
                    <a:bodyPr/>
                    <a:lstStyle/>
                    <a:p>
                      <a:r>
                        <a:rPr lang="es-ES" dirty="0"/>
                        <a:t>ALTO</a:t>
                      </a:r>
                    </a:p>
                  </a:txBody>
                  <a:tcPr>
                    <a:solidFill>
                      <a:schemeClr val="tx1">
                        <a:lumMod val="40000"/>
                        <a:lumOff val="60000"/>
                      </a:schemeClr>
                    </a:solidFill>
                  </a:tcPr>
                </a:tc>
                <a:tc>
                  <a:txBody>
                    <a:bodyPr/>
                    <a:lstStyle/>
                    <a:p>
                      <a:r>
                        <a:rPr lang="es-ES" dirty="0"/>
                        <a:t>MEDIO</a:t>
                      </a:r>
                    </a:p>
                  </a:txBody>
                  <a:tcPr>
                    <a:solidFill>
                      <a:schemeClr val="tx1">
                        <a:lumMod val="40000"/>
                        <a:lumOff val="60000"/>
                      </a:schemeClr>
                    </a:solidFill>
                  </a:tcPr>
                </a:tc>
                <a:tc>
                  <a:txBody>
                    <a:bodyPr/>
                    <a:lstStyle/>
                    <a:p>
                      <a:r>
                        <a:rPr lang="es-ES" dirty="0"/>
                        <a:t>BAJO</a:t>
                      </a:r>
                    </a:p>
                  </a:txBody>
                  <a:tcPr>
                    <a:solidFill>
                      <a:schemeClr val="tx1">
                        <a:lumMod val="40000"/>
                        <a:lumOff val="60000"/>
                      </a:schemeClr>
                    </a:solidFill>
                  </a:tcPr>
                </a:tc>
                <a:extLst>
                  <a:ext uri="{0D108BD9-81ED-4DB2-BD59-A6C34878D82A}">
                    <a16:rowId xmlns:a16="http://schemas.microsoft.com/office/drawing/2014/main" val="664043173"/>
                  </a:ext>
                </a:extLst>
              </a:tr>
              <a:tr h="370840">
                <a:tc>
                  <a:txBody>
                    <a:bodyPr/>
                    <a:lstStyle/>
                    <a:p>
                      <a:r>
                        <a:rPr lang="es-ES" dirty="0"/>
                        <a:t>Fortalecí</a:t>
                      </a:r>
                      <a:r>
                        <a:rPr lang="es-ES" baseline="0" dirty="0"/>
                        <a:t> mi capacidad de argumentar preguntas valorativas.</a:t>
                      </a:r>
                      <a:endParaRPr lang="es-ES" dirty="0"/>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73758752"/>
                  </a:ext>
                </a:extLst>
              </a:tr>
              <a:tr h="370840">
                <a:tc>
                  <a:txBody>
                    <a:bodyPr/>
                    <a:lstStyle/>
                    <a:p>
                      <a:r>
                        <a:rPr lang="es-ES" dirty="0"/>
                        <a:t>Me sentí</a:t>
                      </a:r>
                      <a:r>
                        <a:rPr lang="es-ES" baseline="0" dirty="0"/>
                        <a:t> cómodo con el desarrollo de actividades. </a:t>
                      </a:r>
                      <a:endParaRPr lang="es-ES" dirty="0"/>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428080541"/>
                  </a:ext>
                </a:extLst>
              </a:tr>
              <a:tr h="370840">
                <a:tc>
                  <a:txBody>
                    <a:bodyPr/>
                    <a:lstStyle/>
                    <a:p>
                      <a:r>
                        <a:rPr lang="es-ES" dirty="0"/>
                        <a:t>Llegué puntual</a:t>
                      </a:r>
                      <a:r>
                        <a:rPr lang="es-ES" baseline="0" dirty="0"/>
                        <a:t> a las actividades de conjunto.</a:t>
                      </a:r>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2554914400"/>
                  </a:ext>
                </a:extLst>
              </a:tr>
            </a:tbl>
          </a:graphicData>
        </a:graphic>
      </p:graphicFrame>
    </p:spTree>
    <p:extLst>
      <p:ext uri="{BB962C8B-B14F-4D97-AF65-F5344CB8AC3E}">
        <p14:creationId xmlns:p14="http://schemas.microsoft.com/office/powerpoint/2010/main" val="310142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openxmlformats.org/package/2006/metadata/core-properties"/>
    <ds:schemaRef ds:uri="http://purl.org/dc/terms/"/>
    <ds:schemaRef ds:uri="4873beb7-5857-4685-be1f-d57550cc96cc"/>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0</TotalTime>
  <Words>245</Words>
  <Application>Microsoft Office PowerPoint</Application>
  <PresentationFormat>Personalizado</PresentationFormat>
  <Paragraphs>38</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Century Gothic</vt:lpstr>
      <vt:lpstr>Libros 16 × 9</vt:lpstr>
      <vt:lpstr> ACTIVIDADES DE CONJUNTO  </vt:lpstr>
      <vt:lpstr>Competencias:  Comunicativas. Socioemocionales.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2021-04-27T02:28:13Z</dcterms:created>
  <dcterms:modified xsi:type="dcterms:W3CDTF">2021-05-14T20:09:24Z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