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44B68-FEBA-4EA2-B87B-D5174C5B4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0368" y="578827"/>
            <a:ext cx="8689976" cy="1371598"/>
          </a:xfrm>
          <a:scene3d>
            <a:camera prst="isometricOffAxis2Lef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es-MX" sz="6600" cap="none" dirty="0">
                <a:ln w="0">
                  <a:solidFill>
                    <a:schemeClr val="tx1"/>
                  </a:solidFill>
                </a:ln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ACTIVIDAD DE CONJUNTO</a:t>
            </a:r>
            <a:endParaRPr lang="es-CO" sz="6600" cap="none" dirty="0">
              <a:ln w="0">
                <a:solidFill>
                  <a:schemeClr val="tx1"/>
                </a:solidFill>
              </a:ln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D203C15-439B-4628-B546-E7E77CAF5019}"/>
              </a:ext>
            </a:extLst>
          </p:cNvPr>
          <p:cNvSpPr txBox="1"/>
          <p:nvPr/>
        </p:nvSpPr>
        <p:spPr>
          <a:xfrm>
            <a:off x="477078" y="1982503"/>
            <a:ext cx="4280452" cy="7023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prstTxWarp prst="textCircle">
              <a:avLst/>
            </a:prstTxWarp>
            <a:spAutoFit/>
          </a:bodyPr>
          <a:lstStyle/>
          <a:p>
            <a:r>
              <a:rPr lang="es-MX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MONEDITAS DEL ALMA</a:t>
            </a:r>
            <a:endParaRPr lang="es-CO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0B63E29-9D05-4D88-9F92-F01BC8AF732F}"/>
              </a:ext>
            </a:extLst>
          </p:cNvPr>
          <p:cNvSpPr txBox="1"/>
          <p:nvPr/>
        </p:nvSpPr>
        <p:spPr>
          <a:xfrm>
            <a:off x="5794513" y="2481590"/>
            <a:ext cx="6261652" cy="13715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MX" sz="3600" b="1" dirty="0">
                <a:ln/>
                <a:solidFill>
                  <a:schemeClr val="accent4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SI NO VIVES PARA SERVIR, NO SIRVES PARA VIVIR</a:t>
            </a:r>
            <a:endParaRPr lang="es-CO" sz="3600" b="1" dirty="0">
              <a:ln/>
              <a:solidFill>
                <a:schemeClr val="accent4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CCCDC2D-24B8-4871-BA98-8EDE6A9C087E}"/>
              </a:ext>
            </a:extLst>
          </p:cNvPr>
          <p:cNvSpPr txBox="1"/>
          <p:nvPr/>
        </p:nvSpPr>
        <p:spPr>
          <a:xfrm>
            <a:off x="364435" y="3167389"/>
            <a:ext cx="4280452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s-MX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EL PREGUNTÓN </a:t>
            </a:r>
            <a:endParaRPr lang="es-CO" sz="2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97B9A72-41CC-4054-A466-5E2DC803DA2E}"/>
              </a:ext>
            </a:extLst>
          </p:cNvPr>
          <p:cNvSpPr txBox="1"/>
          <p:nvPr/>
        </p:nvSpPr>
        <p:spPr>
          <a:xfrm>
            <a:off x="3654287" y="4545734"/>
            <a:ext cx="4280452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s-MX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AUTOEVALUACIÓN</a:t>
            </a:r>
            <a:endParaRPr lang="es-CO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CFBC3AC-3190-43A5-AC3C-1F9B38B37520}"/>
              </a:ext>
            </a:extLst>
          </p:cNvPr>
          <p:cNvSpPr/>
          <p:nvPr/>
        </p:nvSpPr>
        <p:spPr>
          <a:xfrm>
            <a:off x="477078" y="6126246"/>
            <a:ext cx="5789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https://www.classtools.net/picker-name-random/33_KBk5b6</a:t>
            </a:r>
          </a:p>
          <a:p>
            <a:endParaRPr lang="es-CO" dirty="0"/>
          </a:p>
        </p:txBody>
      </p:sp>
      <p:pic>
        <p:nvPicPr>
          <p:cNvPr id="12" name="Gráfico 11" descr="Saludos">
            <a:extLst>
              <a:ext uri="{FF2B5EF4-FFF2-40B4-BE49-F238E27FC236}">
                <a16:creationId xmlns:a16="http://schemas.microsoft.com/office/drawing/2014/main" id="{BE3263F9-9F46-4A06-8C1D-E564DB441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0414" y="165653"/>
            <a:ext cx="1855305" cy="1623391"/>
          </a:xfrm>
          <a:prstGeom prst="rect">
            <a:avLst/>
          </a:prstGeom>
        </p:spPr>
      </p:pic>
      <p:pic>
        <p:nvPicPr>
          <p:cNvPr id="13" name="Gráfico 12" descr="Saludos">
            <a:extLst>
              <a:ext uri="{FF2B5EF4-FFF2-40B4-BE49-F238E27FC236}">
                <a16:creationId xmlns:a16="http://schemas.microsoft.com/office/drawing/2014/main" id="{AC2B6914-2594-4CBB-BE51-A216F8488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6692" y="4384354"/>
            <a:ext cx="1855305" cy="1623391"/>
          </a:xfrm>
          <a:prstGeom prst="rect">
            <a:avLst/>
          </a:prstGeom>
        </p:spPr>
      </p:pic>
      <p:pic>
        <p:nvPicPr>
          <p:cNvPr id="14" name="Gráfico 13" descr="Saludos">
            <a:extLst>
              <a:ext uri="{FF2B5EF4-FFF2-40B4-BE49-F238E27FC236}">
                <a16:creationId xmlns:a16="http://schemas.microsoft.com/office/drawing/2014/main" id="{5011803C-2E7D-42CC-A37C-97433CE933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94575" y="4384353"/>
            <a:ext cx="2052362" cy="1795816"/>
          </a:xfrm>
          <a:prstGeom prst="rect">
            <a:avLst/>
          </a:prstGeom>
        </p:spPr>
      </p:pic>
      <p:pic>
        <p:nvPicPr>
          <p:cNvPr id="15" name="Gráfico 14" descr="Saludos">
            <a:extLst>
              <a:ext uri="{FF2B5EF4-FFF2-40B4-BE49-F238E27FC236}">
                <a16:creationId xmlns:a16="http://schemas.microsoft.com/office/drawing/2014/main" id="{707F8C36-74AB-4F2B-B6E6-E5E3A34DBF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4003" y="58287"/>
            <a:ext cx="1855305" cy="162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8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9D7B48F9-5949-42C7-B725-BB578F21A269}"/>
              </a:ext>
            </a:extLst>
          </p:cNvPr>
          <p:cNvGrpSpPr/>
          <p:nvPr/>
        </p:nvGrpSpPr>
        <p:grpSpPr>
          <a:xfrm>
            <a:off x="0" y="-155208"/>
            <a:ext cx="10412937" cy="7168416"/>
            <a:chOff x="-162561" y="298360"/>
            <a:chExt cx="6439536" cy="7168621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055CC33C-2190-44BF-81F2-78354912530B}"/>
                </a:ext>
              </a:extLst>
            </p:cNvPr>
            <p:cNvGrpSpPr/>
            <p:nvPr/>
          </p:nvGrpSpPr>
          <p:grpSpPr>
            <a:xfrm>
              <a:off x="-162561" y="2232042"/>
              <a:ext cx="6439536" cy="5234939"/>
              <a:chOff x="-162561" y="-439385"/>
              <a:chExt cx="6439536" cy="5014789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786B6969-6DB7-41F8-A311-89E5714F54DC}"/>
                  </a:ext>
                </a:extLst>
              </p:cNvPr>
              <p:cNvGrpSpPr/>
              <p:nvPr/>
            </p:nvGrpSpPr>
            <p:grpSpPr>
              <a:xfrm>
                <a:off x="523875" y="491843"/>
                <a:ext cx="4457700" cy="4083561"/>
                <a:chOff x="0" y="-355882"/>
                <a:chExt cx="4457700" cy="4083561"/>
              </a:xfrm>
            </p:grpSpPr>
            <p:pic>
              <p:nvPicPr>
                <p:cNvPr id="16" name="Imagen 15">
                  <a:extLst>
                    <a:ext uri="{FF2B5EF4-FFF2-40B4-BE49-F238E27FC236}">
                      <a16:creationId xmlns:a16="http://schemas.microsoft.com/office/drawing/2014/main" id="{FBF01031-6D3D-4B41-A9C7-3DA05A5C01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1085850"/>
                  <a:ext cx="1381125" cy="2390775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7" name="Imagen 16">
                  <a:extLst>
                    <a:ext uri="{FF2B5EF4-FFF2-40B4-BE49-F238E27FC236}">
                      <a16:creationId xmlns:a16="http://schemas.microsoft.com/office/drawing/2014/main" id="{4A9D7F87-9A17-4E37-8DA6-35FD0613E7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23644" y="-355882"/>
                  <a:ext cx="2761615" cy="1509395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8" name="Imagen 17">
                  <a:extLst>
                    <a:ext uri="{FF2B5EF4-FFF2-40B4-BE49-F238E27FC236}">
                      <a16:creationId xmlns:a16="http://schemas.microsoft.com/office/drawing/2014/main" id="{0D15DD26-2090-40A5-8BF3-DF983B785A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1125" y="1249909"/>
                  <a:ext cx="3076575" cy="247777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sp>
            <p:nvSpPr>
              <p:cNvPr id="9" name="Cuadro de texto 7">
                <a:extLst>
                  <a:ext uri="{FF2B5EF4-FFF2-40B4-BE49-F238E27FC236}">
                    <a16:creationId xmlns:a16="http://schemas.microsoft.com/office/drawing/2014/main" id="{F52F5382-985D-47FF-9E8A-1D694F943A9A}"/>
                  </a:ext>
                </a:extLst>
              </p:cNvPr>
              <p:cNvSpPr txBox="1"/>
              <p:nvPr/>
            </p:nvSpPr>
            <p:spPr>
              <a:xfrm>
                <a:off x="3781933" y="-439385"/>
                <a:ext cx="1609725" cy="504825"/>
              </a:xfrm>
              <a:prstGeom prst="rect">
                <a:avLst/>
              </a:prstGeom>
              <a:ln/>
              <a:scene3d>
                <a:camera prst="isometricOffAxis1Righ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MX" sz="14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AUTORREGULACIÓN – MANEJO DE EMOCIONES</a:t>
                </a:r>
                <a:endParaRPr lang="es-CO" sz="1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Cuadro de texto 8">
                <a:extLst>
                  <a:ext uri="{FF2B5EF4-FFF2-40B4-BE49-F238E27FC236}">
                    <a16:creationId xmlns:a16="http://schemas.microsoft.com/office/drawing/2014/main" id="{CDD66E67-2482-463B-88F1-D12C23166767}"/>
                  </a:ext>
                </a:extLst>
              </p:cNvPr>
              <p:cNvSpPr txBox="1"/>
              <p:nvPr/>
            </p:nvSpPr>
            <p:spPr>
              <a:xfrm>
                <a:off x="1590039" y="-259443"/>
                <a:ext cx="1199641" cy="542925"/>
              </a:xfrm>
              <a:prstGeom prst="rect">
                <a:avLst/>
              </a:prstGeom>
              <a:ln/>
              <a:scene3d>
                <a:camera prst="isometricRightUp"/>
                <a:lightRig rig="threePt" dir="t"/>
              </a:scene3d>
              <a:sp3d>
                <a:bevelT w="139700" prst="cross"/>
              </a:sp3d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MX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PENSAMIENTO DIVERGENTE</a:t>
                </a:r>
                <a:endParaRPr lang="es-CO" sz="16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Cuadro de texto 9">
                <a:extLst>
                  <a:ext uri="{FF2B5EF4-FFF2-40B4-BE49-F238E27FC236}">
                    <a16:creationId xmlns:a16="http://schemas.microsoft.com/office/drawing/2014/main" id="{873F293F-F24A-4AD5-87DD-1029E323DDB1}"/>
                  </a:ext>
                </a:extLst>
              </p:cNvPr>
              <p:cNvSpPr txBox="1"/>
              <p:nvPr/>
            </p:nvSpPr>
            <p:spPr>
              <a:xfrm>
                <a:off x="-162561" y="633637"/>
                <a:ext cx="1752600" cy="714375"/>
              </a:xfrm>
              <a:prstGeom prst="rect">
                <a:avLst/>
              </a:prstGeom>
              <a:ln/>
              <a:scene3d>
                <a:camera prst="isometricOffAxis1Righ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MX" sz="14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COMPORTAMIENTO AUTORREGULADO</a:t>
                </a:r>
                <a:endParaRPr lang="es-CO" sz="1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Cuadro de texto 10">
                <a:extLst>
                  <a:ext uri="{FF2B5EF4-FFF2-40B4-BE49-F238E27FC236}">
                    <a16:creationId xmlns:a16="http://schemas.microsoft.com/office/drawing/2014/main" id="{47199C54-2954-4F76-AD06-E6FB491E71EF}"/>
                  </a:ext>
                </a:extLst>
              </p:cNvPr>
              <p:cNvSpPr txBox="1"/>
              <p:nvPr/>
            </p:nvSpPr>
            <p:spPr>
              <a:xfrm>
                <a:off x="4667250" y="423898"/>
                <a:ext cx="1609725" cy="714375"/>
              </a:xfrm>
              <a:prstGeom prst="rect">
                <a:avLst/>
              </a:prstGeom>
              <a:ln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MX" sz="14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AUTOCONCIENCIA – RECONOCIMIENTO DE EMOCIONES</a:t>
                </a:r>
                <a:endParaRPr lang="es-CO" sz="1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Cuadro de texto 11">
                <a:extLst>
                  <a:ext uri="{FF2B5EF4-FFF2-40B4-BE49-F238E27FC236}">
                    <a16:creationId xmlns:a16="http://schemas.microsoft.com/office/drawing/2014/main" id="{7B08FD18-BA88-4344-9F31-2C3A58E96476}"/>
                  </a:ext>
                </a:extLst>
              </p:cNvPr>
              <p:cNvSpPr txBox="1"/>
              <p:nvPr/>
            </p:nvSpPr>
            <p:spPr>
              <a:xfrm>
                <a:off x="4667250" y="1590675"/>
                <a:ext cx="1609725" cy="704850"/>
              </a:xfrm>
              <a:prstGeom prst="rect">
                <a:avLst/>
              </a:prstGeom>
              <a:ln/>
              <a:effectLst>
                <a:softEdge rad="12700"/>
              </a:effectLst>
              <a:scene3d>
                <a:camera prst="perspectiveHeroicExtremeLeftFacing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MX" sz="16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RELACIÓN CON LOS DEMÁS – ESCUCHA ACTIVA</a:t>
                </a:r>
                <a:endParaRPr lang="es-CO" sz="14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Cuadro de texto 14">
                <a:extLst>
                  <a:ext uri="{FF2B5EF4-FFF2-40B4-BE49-F238E27FC236}">
                    <a16:creationId xmlns:a16="http://schemas.microsoft.com/office/drawing/2014/main" id="{420B5A1D-07B0-4CBE-8E2F-E163BA2490FE}"/>
                  </a:ext>
                </a:extLst>
              </p:cNvPr>
              <p:cNvSpPr txBox="1"/>
              <p:nvPr/>
            </p:nvSpPr>
            <p:spPr>
              <a:xfrm>
                <a:off x="-95568" y="1800225"/>
                <a:ext cx="1228725" cy="495300"/>
              </a:xfrm>
              <a:prstGeom prst="rect">
                <a:avLst/>
              </a:prstGeom>
              <a:ln/>
              <a:scene3d>
                <a:camera prst="isometricOffAxis1Righ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MX" sz="14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PENSAMIENTO FLEXIBLE</a:t>
                </a:r>
                <a:endParaRPr lang="es-CO" sz="12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6" name="Gráfico 16" descr="Flecha curva en el sentido de las agujas del reloj">
              <a:extLst>
                <a:ext uri="{FF2B5EF4-FFF2-40B4-BE49-F238E27FC236}">
                  <a16:creationId xmlns:a16="http://schemas.microsoft.com/office/drawing/2014/main" id="{EC528A1D-E79C-465E-97B5-9716505D5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2793999" y="1351404"/>
              <a:ext cx="983615" cy="1412084"/>
            </a:xfrm>
            <a:prstGeom prst="rect">
              <a:avLst/>
            </a:prstGeom>
          </p:spPr>
        </p:pic>
        <p:sp>
          <p:nvSpPr>
            <p:cNvPr id="7" name="Cuadro de texto 1">
              <a:extLst>
                <a:ext uri="{FF2B5EF4-FFF2-40B4-BE49-F238E27FC236}">
                  <a16:creationId xmlns:a16="http://schemas.microsoft.com/office/drawing/2014/main" id="{30537579-B3C9-4069-ACD1-532E324FBD89}"/>
                </a:ext>
              </a:extLst>
            </p:cNvPr>
            <p:cNvSpPr txBox="1"/>
            <p:nvPr/>
          </p:nvSpPr>
          <p:spPr>
            <a:xfrm>
              <a:off x="128351" y="298360"/>
              <a:ext cx="5885478" cy="1463040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78180"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3200" b="1" spc="50" dirty="0">
                  <a:ln w="9525" cap="flat" cmpd="sng" algn="ctr">
                    <a:solidFill>
                      <a:srgbClr val="4472C4"/>
                    </a:solidFill>
                    <a:prstDash val="solid"/>
                    <a:round/>
                  </a:ln>
                  <a:solidFill>
                    <a:srgbClr val="FEFEFE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highlight>
                    <a:srgbClr val="00FFFF"/>
                  </a:highlight>
                  <a:latin typeface="Algerian" panose="04020705040A02060702" pitchFamily="82" charset="0"/>
                  <a:ea typeface="Calibri" panose="020F0502020204030204" pitchFamily="34" charset="0"/>
                  <a:cs typeface="Times New Roman" panose="02020603050405020304" pitchFamily="18" charset="0"/>
                </a:rPr>
                <a:t>JUGANDO Y REFLEXIONANDO APRENDO Y FORTALEZCO</a:t>
              </a:r>
              <a:endParaRPr lang="es-CO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6061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1BCA17F-B6C2-4EC1-83B1-C84352CA3D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99" t="11962" r="32065" b="28105"/>
          <a:stretch/>
        </p:blipFill>
        <p:spPr>
          <a:xfrm>
            <a:off x="-247951" y="2566812"/>
            <a:ext cx="3600750" cy="34240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C23431B-8297-4F79-BF6A-3E0CA6810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948953"/>
              </p:ext>
            </p:extLst>
          </p:nvPr>
        </p:nvGraphicFramePr>
        <p:xfrm>
          <a:off x="3352799" y="2001079"/>
          <a:ext cx="8415134" cy="356151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818263">
                  <a:extLst>
                    <a:ext uri="{9D8B030D-6E8A-4147-A177-3AD203B41FA5}">
                      <a16:colId xmlns:a16="http://schemas.microsoft.com/office/drawing/2014/main" val="4252849527"/>
                    </a:ext>
                  </a:extLst>
                </a:gridCol>
                <a:gridCol w="4469479">
                  <a:extLst>
                    <a:ext uri="{9D8B030D-6E8A-4147-A177-3AD203B41FA5}">
                      <a16:colId xmlns:a16="http://schemas.microsoft.com/office/drawing/2014/main" val="2321518418"/>
                    </a:ext>
                  </a:extLst>
                </a:gridCol>
                <a:gridCol w="1234901">
                  <a:extLst>
                    <a:ext uri="{9D8B030D-6E8A-4147-A177-3AD203B41FA5}">
                      <a16:colId xmlns:a16="http://schemas.microsoft.com/office/drawing/2014/main" val="977911780"/>
                    </a:ext>
                  </a:extLst>
                </a:gridCol>
                <a:gridCol w="678206">
                  <a:extLst>
                    <a:ext uri="{9D8B030D-6E8A-4147-A177-3AD203B41FA5}">
                      <a16:colId xmlns:a16="http://schemas.microsoft.com/office/drawing/2014/main" val="1736426305"/>
                    </a:ext>
                  </a:extLst>
                </a:gridCol>
                <a:gridCol w="678206">
                  <a:extLst>
                    <a:ext uri="{9D8B030D-6E8A-4147-A177-3AD203B41FA5}">
                      <a16:colId xmlns:a16="http://schemas.microsoft.com/office/drawing/2014/main" val="403255345"/>
                    </a:ext>
                  </a:extLst>
                </a:gridCol>
                <a:gridCol w="536079">
                  <a:extLst>
                    <a:ext uri="{9D8B030D-6E8A-4147-A177-3AD203B41FA5}">
                      <a16:colId xmlns:a16="http://schemas.microsoft.com/office/drawing/2014/main" val="211321265"/>
                    </a:ext>
                  </a:extLst>
                </a:gridCol>
              </a:tblGrid>
              <a:tr h="26898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#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6" marR="6628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4000" dirty="0">
                          <a:effectLst/>
                        </a:rPr>
                        <a:t>Indicador</a:t>
                      </a:r>
                      <a:endParaRPr lang="es-CO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6" marR="66286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Valoración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6" marR="66286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20877"/>
                  </a:ext>
                </a:extLst>
              </a:tr>
              <a:tr h="55511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effectLst/>
                        </a:rPr>
                        <a:t>Superior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6" marR="66286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effectLst/>
                        </a:rPr>
                        <a:t>Alto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6" marR="66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effectLst/>
                        </a:rPr>
                        <a:t>Básico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6" marR="66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effectLst/>
                        </a:rPr>
                        <a:t>Bajo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6" marR="66286" marT="0" marB="0"/>
                </a:tc>
                <a:extLst>
                  <a:ext uri="{0D108BD9-81ED-4DB2-BD59-A6C34878D82A}">
                    <a16:rowId xmlns:a16="http://schemas.microsoft.com/office/drawing/2014/main" val="1288619323"/>
                  </a:ext>
                </a:extLst>
              </a:tr>
              <a:tr h="555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6" marR="66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Llegué a tiempo para el desarrollo de las actividades de conjunto.</a:t>
                      </a:r>
                      <a:endParaRPr lang="es-CO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86" marR="66286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 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6" marR="662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6" marR="662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6" marR="66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6" marR="66286" marT="0" marB="0"/>
                </a:tc>
                <a:extLst>
                  <a:ext uri="{0D108BD9-81ED-4DB2-BD59-A6C34878D82A}">
                    <a16:rowId xmlns:a16="http://schemas.microsoft.com/office/drawing/2014/main" val="2073520344"/>
                  </a:ext>
                </a:extLst>
              </a:tr>
              <a:tr h="484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2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6" marR="66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Compartí mis moneditas del alma a través del grupo de WhatsApp.</a:t>
                      </a:r>
                      <a:endParaRPr lang="es-CO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86" marR="66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 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6" marR="66286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6" marR="66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6" marR="66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6" marR="66286" marT="0" marB="0"/>
                </a:tc>
                <a:extLst>
                  <a:ext uri="{0D108BD9-81ED-4DB2-BD59-A6C34878D82A}">
                    <a16:rowId xmlns:a16="http://schemas.microsoft.com/office/drawing/2014/main" val="768709381"/>
                  </a:ext>
                </a:extLst>
              </a:tr>
              <a:tr h="555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6286" marR="66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Sustenté mis respuestas con argumento y coherencia.</a:t>
                      </a:r>
                      <a:endParaRPr lang="es-CO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286" marR="66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6" marR="66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6" marR="66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6" marR="66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6" marR="66286" marT="0" marB="0"/>
                </a:tc>
                <a:extLst>
                  <a:ext uri="{0D108BD9-81ED-4DB2-BD59-A6C34878D82A}">
                    <a16:rowId xmlns:a16="http://schemas.microsoft.com/office/drawing/2014/main" val="3500064504"/>
                  </a:ext>
                </a:extLst>
              </a:tr>
              <a:tr h="586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4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6" marR="66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Reflexioné acerca de mis prácticas y el impacto que generan en los proyectos que acompaño.</a:t>
                      </a:r>
                      <a:endParaRPr lang="es-CO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86" marR="66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 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6" marR="66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6" marR="66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6" marR="66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6" marR="66286" marT="0" marB="0"/>
                </a:tc>
                <a:extLst>
                  <a:ext uri="{0D108BD9-81ED-4DB2-BD59-A6C34878D82A}">
                    <a16:rowId xmlns:a16="http://schemas.microsoft.com/office/drawing/2014/main" val="3577750920"/>
                  </a:ext>
                </a:extLst>
              </a:tr>
              <a:tr h="555111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s-C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observaciones y recomendaciones: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6" marR="6628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86" marR="6628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6" marR="6628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6" marR="6628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6" marR="6628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86" marR="66286" marT="0" marB="0"/>
                </a:tc>
                <a:extLst>
                  <a:ext uri="{0D108BD9-81ED-4DB2-BD59-A6C34878D82A}">
                    <a16:rowId xmlns:a16="http://schemas.microsoft.com/office/drawing/2014/main" val="635181102"/>
                  </a:ext>
                </a:extLst>
              </a:tr>
            </a:tbl>
          </a:graphicData>
        </a:graphic>
      </p:graphicFrame>
      <p:sp>
        <p:nvSpPr>
          <p:cNvPr id="6" name="Cuadro de texto 1">
            <a:extLst>
              <a:ext uri="{FF2B5EF4-FFF2-40B4-BE49-F238E27FC236}">
                <a16:creationId xmlns:a16="http://schemas.microsoft.com/office/drawing/2014/main" id="{4B6A31EB-B035-4960-9928-A275A4B41824}"/>
              </a:ext>
            </a:extLst>
          </p:cNvPr>
          <p:cNvSpPr txBox="1"/>
          <p:nvPr/>
        </p:nvSpPr>
        <p:spPr>
          <a:xfrm>
            <a:off x="761962" y="109835"/>
            <a:ext cx="9517007" cy="1462998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78180" algn="ctr">
              <a:lnSpc>
                <a:spcPct val="107000"/>
              </a:lnSpc>
              <a:spcAft>
                <a:spcPts val="800"/>
              </a:spcAft>
            </a:pPr>
            <a:r>
              <a:rPr lang="es-MX" sz="3200" b="1" spc="50" dirty="0">
                <a:ln w="9525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FEFEFE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FFFF"/>
                </a:highlight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ME VALORO Y VALORO LOS APORTES DEL OTRO</a:t>
            </a:r>
            <a:endParaRPr lang="es-CO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71670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123</TotalTime>
  <Words>149</Words>
  <Application>Microsoft Office PowerPoint</Application>
  <PresentationFormat>Panorámica</PresentationFormat>
  <Paragraphs>46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Algerian</vt:lpstr>
      <vt:lpstr>Arial</vt:lpstr>
      <vt:lpstr>Calibri</vt:lpstr>
      <vt:lpstr>Tw Cen MT</vt:lpstr>
      <vt:lpstr>Gota</vt:lpstr>
      <vt:lpstr>ACTIVIDAD DE CONJUNTO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 DE CONJUNTO</dc:title>
  <dc:creator>Jhon Jairo Franco Arenas</dc:creator>
  <cp:lastModifiedBy>Usuario</cp:lastModifiedBy>
  <cp:revision>11</cp:revision>
  <dcterms:created xsi:type="dcterms:W3CDTF">2021-05-06T00:11:25Z</dcterms:created>
  <dcterms:modified xsi:type="dcterms:W3CDTF">2021-05-14T17:46:20Z</dcterms:modified>
</cp:coreProperties>
</file>