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243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35915" y="497752"/>
            <a:ext cx="870236" cy="21480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hyperlink" Target="https://www.youtube.com/watch?v=3syn_o5WJU0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93391" y="876045"/>
            <a:ext cx="25742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ACTIVIDADES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DE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CONJUNTO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549653"/>
            <a:ext cx="5370195" cy="586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Competencias a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intencionar:</a:t>
            </a:r>
            <a:endParaRPr sz="1200">
              <a:latin typeface="Arial MT"/>
              <a:cs typeface="Arial MT"/>
            </a:endParaRPr>
          </a:p>
          <a:p>
            <a:pPr marL="12700" marR="5080">
              <a:lnSpc>
                <a:spcPct val="103299"/>
              </a:lnSpc>
            </a:pPr>
            <a:r>
              <a:rPr sz="1200" spc="-5" dirty="0">
                <a:latin typeface="Arial MT"/>
                <a:cs typeface="Arial MT"/>
              </a:rPr>
              <a:t>Socioemocionales-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Autogestión</a:t>
            </a:r>
            <a:r>
              <a:rPr sz="1200" spc="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(Manejo</a:t>
            </a:r>
            <a:r>
              <a:rPr sz="1200" spc="1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y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expresión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adecuada</a:t>
            </a:r>
            <a:r>
              <a:rPr sz="1200" spc="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</a:t>
            </a:r>
            <a:r>
              <a:rPr sz="1200" spc="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emociones).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Básicas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–</a:t>
            </a:r>
            <a:r>
              <a:rPr sz="1200" spc="-5" dirty="0">
                <a:latin typeface="Arial MT"/>
                <a:cs typeface="Arial MT"/>
              </a:rPr>
              <a:t> Comunicación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lingüística.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72687" y="2494533"/>
            <a:ext cx="1447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MT"/>
                <a:cs typeface="Arial MT"/>
              </a:rPr>
              <a:t>el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00244" y="2494533"/>
            <a:ext cx="491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MT"/>
                <a:cs typeface="Arial MT"/>
              </a:rPr>
              <a:t>eno</a:t>
            </a:r>
            <a:r>
              <a:rPr sz="1200" spc="-5" dirty="0">
                <a:latin typeface="Arial MT"/>
                <a:cs typeface="Arial MT"/>
              </a:rPr>
              <a:t>j</a:t>
            </a:r>
            <a:r>
              <a:rPr sz="1200" spc="-10" dirty="0">
                <a:latin typeface="Arial MT"/>
                <a:cs typeface="Arial MT"/>
              </a:rPr>
              <a:t>o</a:t>
            </a:r>
            <a:r>
              <a:rPr sz="1200" dirty="0">
                <a:latin typeface="Arial MT"/>
                <a:cs typeface="Arial MT"/>
              </a:rPr>
              <a:t>”.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2305557"/>
            <a:ext cx="3823335" cy="586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Orden</a:t>
            </a:r>
            <a:r>
              <a:rPr sz="1200" dirty="0">
                <a:latin typeface="Arial MT"/>
                <a:cs typeface="Arial MT"/>
              </a:rPr>
              <a:t>:</a:t>
            </a:r>
            <a:endParaRPr sz="1200">
              <a:latin typeface="Arial MT"/>
              <a:cs typeface="Arial MT"/>
            </a:endParaRPr>
          </a:p>
          <a:p>
            <a:pPr marL="12700" marR="5080">
              <a:lnSpc>
                <a:spcPct val="103299"/>
              </a:lnSpc>
              <a:tabLst>
                <a:tab pos="1200150" algn="l"/>
                <a:tab pos="2623185" algn="l"/>
                <a:tab pos="3215640" algn="l"/>
              </a:tabLst>
            </a:pPr>
            <a:r>
              <a:rPr sz="1200" spc="-5" dirty="0">
                <a:latin typeface="Arial MT"/>
                <a:cs typeface="Arial MT"/>
              </a:rPr>
              <a:t>Re</a:t>
            </a:r>
            <a:r>
              <a:rPr sz="1200" dirty="0">
                <a:latin typeface="Arial MT"/>
                <a:cs typeface="Arial MT"/>
              </a:rPr>
              <a:t>f</a:t>
            </a:r>
            <a:r>
              <a:rPr sz="1200" spc="-5" dirty="0">
                <a:latin typeface="Arial MT"/>
                <a:cs typeface="Arial MT"/>
              </a:rPr>
              <a:t>lexi</a:t>
            </a:r>
            <a:r>
              <a:rPr sz="1200" dirty="0">
                <a:latin typeface="Arial MT"/>
                <a:cs typeface="Arial MT"/>
              </a:rPr>
              <a:t>ón:	“</a:t>
            </a:r>
            <a:r>
              <a:rPr sz="1200" spc="-1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pr</a:t>
            </a:r>
            <a:r>
              <a:rPr sz="1200" spc="-15" dirty="0">
                <a:latin typeface="Arial MT"/>
                <a:cs typeface="Arial MT"/>
              </a:rPr>
              <a:t>e</a:t>
            </a:r>
            <a:r>
              <a:rPr sz="1200" dirty="0">
                <a:latin typeface="Arial MT"/>
                <a:cs typeface="Arial MT"/>
              </a:rPr>
              <a:t>nd</a:t>
            </a:r>
            <a:r>
              <a:rPr sz="1200" spc="-5" dirty="0">
                <a:latin typeface="Arial MT"/>
                <a:cs typeface="Arial MT"/>
              </a:rPr>
              <a:t>ien</a:t>
            </a:r>
            <a:r>
              <a:rPr sz="1200" dirty="0">
                <a:latin typeface="Arial MT"/>
                <a:cs typeface="Arial MT"/>
              </a:rPr>
              <a:t>do	a	contro</a:t>
            </a:r>
            <a:r>
              <a:rPr sz="1200" spc="-5" dirty="0">
                <a:latin typeface="Arial MT"/>
                <a:cs typeface="Arial MT"/>
              </a:rPr>
              <a:t>lar 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2"/>
              </a:rPr>
              <a:t>https://www.youtube.com/watch?v=3syn_o5WJU0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3061461"/>
            <a:ext cx="24898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MT"/>
                <a:cs typeface="Arial MT"/>
              </a:rPr>
              <a:t>Actividad</a:t>
            </a:r>
            <a:r>
              <a:rPr sz="1200" spc="-5" dirty="0">
                <a:latin typeface="Arial MT"/>
                <a:cs typeface="Arial MT"/>
              </a:rPr>
              <a:t> central: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Juguemos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crear.</a:t>
            </a:r>
            <a:endParaRPr sz="1200">
              <a:latin typeface="Arial MT"/>
              <a:cs typeface="Arial M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173477" y="3828922"/>
            <a:ext cx="933450" cy="932815"/>
            <a:chOff x="2173477" y="3828922"/>
            <a:chExt cx="933450" cy="932815"/>
          </a:xfrm>
        </p:grpSpPr>
        <p:sp>
          <p:nvSpPr>
            <p:cNvPr id="9" name="object 9"/>
            <p:cNvSpPr/>
            <p:nvPr/>
          </p:nvSpPr>
          <p:spPr>
            <a:xfrm>
              <a:off x="2173478" y="3828922"/>
              <a:ext cx="933450" cy="932815"/>
            </a:xfrm>
            <a:custGeom>
              <a:avLst/>
              <a:gdLst/>
              <a:ahLst/>
              <a:cxnLst/>
              <a:rect l="l" t="t" r="r" b="b"/>
              <a:pathLst>
                <a:path w="933450" h="932814">
                  <a:moveTo>
                    <a:pt x="894880" y="0"/>
                  </a:moveTo>
                  <a:lnTo>
                    <a:pt x="38100" y="0"/>
                  </a:lnTo>
                  <a:lnTo>
                    <a:pt x="0" y="0"/>
                  </a:lnTo>
                  <a:lnTo>
                    <a:pt x="0" y="38100"/>
                  </a:lnTo>
                  <a:lnTo>
                    <a:pt x="0" y="894588"/>
                  </a:lnTo>
                  <a:lnTo>
                    <a:pt x="0" y="932688"/>
                  </a:lnTo>
                  <a:lnTo>
                    <a:pt x="38100" y="932688"/>
                  </a:lnTo>
                  <a:lnTo>
                    <a:pt x="894880" y="932688"/>
                  </a:lnTo>
                  <a:lnTo>
                    <a:pt x="894880" y="894588"/>
                  </a:lnTo>
                  <a:lnTo>
                    <a:pt x="38100" y="894588"/>
                  </a:lnTo>
                  <a:lnTo>
                    <a:pt x="38100" y="38100"/>
                  </a:lnTo>
                  <a:lnTo>
                    <a:pt x="894880" y="38100"/>
                  </a:lnTo>
                  <a:lnTo>
                    <a:pt x="894880" y="0"/>
                  </a:lnTo>
                  <a:close/>
                </a:path>
                <a:path w="933450" h="932814">
                  <a:moveTo>
                    <a:pt x="933069" y="0"/>
                  </a:moveTo>
                  <a:lnTo>
                    <a:pt x="894969" y="0"/>
                  </a:lnTo>
                  <a:lnTo>
                    <a:pt x="894969" y="38100"/>
                  </a:lnTo>
                  <a:lnTo>
                    <a:pt x="894969" y="894588"/>
                  </a:lnTo>
                  <a:lnTo>
                    <a:pt x="894969" y="932688"/>
                  </a:lnTo>
                  <a:lnTo>
                    <a:pt x="933069" y="932688"/>
                  </a:lnTo>
                  <a:lnTo>
                    <a:pt x="933069" y="894588"/>
                  </a:lnTo>
                  <a:lnTo>
                    <a:pt x="933069" y="38100"/>
                  </a:lnTo>
                  <a:lnTo>
                    <a:pt x="933069" y="0"/>
                  </a:lnTo>
                  <a:close/>
                </a:path>
              </a:pathLst>
            </a:custGeom>
            <a:solidFill>
              <a:srgbClr val="6F2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10434" y="3864736"/>
              <a:ext cx="852805" cy="852805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4519548" y="4863718"/>
            <a:ext cx="919480" cy="919480"/>
            <a:chOff x="4519548" y="4863718"/>
            <a:chExt cx="919480" cy="919480"/>
          </a:xfrm>
        </p:grpSpPr>
        <p:sp>
          <p:nvSpPr>
            <p:cNvPr id="12" name="object 12"/>
            <p:cNvSpPr/>
            <p:nvPr/>
          </p:nvSpPr>
          <p:spPr>
            <a:xfrm>
              <a:off x="4519549" y="4863718"/>
              <a:ext cx="919480" cy="919480"/>
            </a:xfrm>
            <a:custGeom>
              <a:avLst/>
              <a:gdLst/>
              <a:ahLst/>
              <a:cxnLst/>
              <a:rect l="l" t="t" r="r" b="b"/>
              <a:pathLst>
                <a:path w="919479" h="919479">
                  <a:moveTo>
                    <a:pt x="918972" y="0"/>
                  </a:moveTo>
                  <a:lnTo>
                    <a:pt x="880872" y="0"/>
                  </a:lnTo>
                  <a:lnTo>
                    <a:pt x="880872" y="38100"/>
                  </a:lnTo>
                  <a:lnTo>
                    <a:pt x="880872" y="881126"/>
                  </a:lnTo>
                  <a:lnTo>
                    <a:pt x="38100" y="881126"/>
                  </a:lnTo>
                  <a:lnTo>
                    <a:pt x="38100" y="38100"/>
                  </a:lnTo>
                  <a:lnTo>
                    <a:pt x="880872" y="38100"/>
                  </a:lnTo>
                  <a:lnTo>
                    <a:pt x="880872" y="0"/>
                  </a:lnTo>
                  <a:lnTo>
                    <a:pt x="38100" y="0"/>
                  </a:lnTo>
                  <a:lnTo>
                    <a:pt x="0" y="0"/>
                  </a:lnTo>
                  <a:lnTo>
                    <a:pt x="0" y="38049"/>
                  </a:lnTo>
                  <a:lnTo>
                    <a:pt x="0" y="881126"/>
                  </a:lnTo>
                  <a:lnTo>
                    <a:pt x="0" y="919226"/>
                  </a:lnTo>
                  <a:lnTo>
                    <a:pt x="38100" y="919226"/>
                  </a:lnTo>
                  <a:lnTo>
                    <a:pt x="880872" y="919226"/>
                  </a:lnTo>
                  <a:lnTo>
                    <a:pt x="918972" y="919226"/>
                  </a:lnTo>
                  <a:lnTo>
                    <a:pt x="918972" y="881126"/>
                  </a:lnTo>
                  <a:lnTo>
                    <a:pt x="918972" y="38100"/>
                  </a:lnTo>
                  <a:lnTo>
                    <a:pt x="918972" y="0"/>
                  </a:lnTo>
                  <a:close/>
                </a:path>
              </a:pathLst>
            </a:custGeom>
            <a:solidFill>
              <a:srgbClr val="6F2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57140" y="4899786"/>
              <a:ext cx="843914" cy="843914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1068120" y="6052184"/>
            <a:ext cx="5425440" cy="342328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3299"/>
              </a:lnSpc>
              <a:spcBef>
                <a:spcPts val="50"/>
              </a:spcBef>
            </a:pPr>
            <a:r>
              <a:rPr sz="1200" spc="-5" dirty="0">
                <a:latin typeface="Arial MT"/>
                <a:cs typeface="Arial MT"/>
              </a:rPr>
              <a:t>Instrumento de gobierno estudiantil: autocontrol </a:t>
            </a:r>
            <a:r>
              <a:rPr sz="1200" dirty="0">
                <a:latin typeface="Arial MT"/>
                <a:cs typeface="Arial MT"/>
              </a:rPr>
              <a:t>de </a:t>
            </a:r>
            <a:r>
              <a:rPr sz="1200" spc="-5" dirty="0">
                <a:latin typeface="Arial MT"/>
                <a:cs typeface="Arial MT"/>
              </a:rPr>
              <a:t>asistencia. “Adivina </a:t>
            </a:r>
            <a:r>
              <a:rPr sz="1200" dirty="0">
                <a:latin typeface="Arial MT"/>
                <a:cs typeface="Arial MT"/>
              </a:rPr>
              <a:t>mi </a:t>
            </a:r>
            <a:r>
              <a:rPr sz="1200" spc="-5" dirty="0">
                <a:latin typeface="Arial MT"/>
                <a:cs typeface="Arial MT"/>
              </a:rPr>
              <a:t>letra”.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Evaluación: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 MT"/>
                <a:cs typeface="Arial MT"/>
              </a:rPr>
              <a:t>¿Cuál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cree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es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la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intención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estas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actividades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de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conjunto?</a:t>
            </a:r>
            <a:endParaRPr sz="1200">
              <a:latin typeface="Arial MT"/>
              <a:cs typeface="Arial MT"/>
            </a:endParaRPr>
          </a:p>
          <a:p>
            <a:pPr marL="12700" marR="8890">
              <a:lnSpc>
                <a:spcPct val="103299"/>
              </a:lnSpc>
              <a:spcBef>
                <a:spcPts val="5"/>
              </a:spcBef>
            </a:pPr>
            <a:r>
              <a:rPr sz="1200" dirty="0">
                <a:latin typeface="Arial MT"/>
                <a:cs typeface="Arial MT"/>
              </a:rPr>
              <a:t>¿Qué</a:t>
            </a:r>
            <a:r>
              <a:rPr sz="1200" spc="3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elementos</a:t>
            </a:r>
            <a:r>
              <a:rPr sz="1200" spc="3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podemos</a:t>
            </a:r>
            <a:r>
              <a:rPr sz="1200" spc="30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construir</a:t>
            </a:r>
            <a:r>
              <a:rPr sz="1200" spc="30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con</a:t>
            </a:r>
            <a:r>
              <a:rPr sz="1200" spc="3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los</a:t>
            </a:r>
            <a:r>
              <a:rPr sz="1200" spc="3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estudiantes</a:t>
            </a:r>
            <a:r>
              <a:rPr sz="1200" spc="3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que</a:t>
            </a:r>
            <a:r>
              <a:rPr sz="1200" spc="3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les</a:t>
            </a:r>
            <a:r>
              <a:rPr sz="1200" spc="30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sirva</a:t>
            </a:r>
            <a:r>
              <a:rPr sz="1200" spc="31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para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controlar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el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enojo?</a:t>
            </a:r>
            <a:endParaRPr sz="1200">
              <a:latin typeface="Arial MT"/>
              <a:cs typeface="Arial MT"/>
            </a:endParaRPr>
          </a:p>
          <a:p>
            <a:pPr marL="12700" marR="6350">
              <a:lnSpc>
                <a:spcPct val="103299"/>
              </a:lnSpc>
            </a:pPr>
            <a:r>
              <a:rPr sz="1200" dirty="0">
                <a:latin typeface="Arial MT"/>
                <a:cs typeface="Arial MT"/>
              </a:rPr>
              <a:t>¿Qué</a:t>
            </a:r>
            <a:r>
              <a:rPr sz="1200" spc="28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otros</a:t>
            </a:r>
            <a:r>
              <a:rPr sz="1200" spc="27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aspectos</a:t>
            </a:r>
            <a:r>
              <a:rPr sz="1200" spc="275" dirty="0">
                <a:latin typeface="Arial MT"/>
                <a:cs typeface="Arial MT"/>
              </a:rPr>
              <a:t> </a:t>
            </a:r>
            <a:r>
              <a:rPr sz="1200" spc="5" dirty="0">
                <a:latin typeface="Arial MT"/>
                <a:cs typeface="Arial MT"/>
              </a:rPr>
              <a:t>de</a:t>
            </a:r>
            <a:r>
              <a:rPr sz="1200" spc="28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formación</a:t>
            </a:r>
            <a:r>
              <a:rPr sz="1200" spc="28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se</a:t>
            </a:r>
            <a:r>
              <a:rPr sz="1200" spc="28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pueden</a:t>
            </a:r>
            <a:r>
              <a:rPr sz="1200" spc="29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fortalecer</a:t>
            </a:r>
            <a:r>
              <a:rPr sz="1200" spc="29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en</a:t>
            </a:r>
            <a:r>
              <a:rPr sz="1200" spc="29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los</a:t>
            </a:r>
            <a:r>
              <a:rPr sz="1200" spc="29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estudiantes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además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las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mencionadas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anteriormente?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 MT"/>
                <a:cs typeface="Arial MT"/>
              </a:rPr>
              <a:t>Fundamentación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en estimulación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sensorial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Arial MT"/>
              <a:cs typeface="Arial MT"/>
            </a:endParaRPr>
          </a:p>
          <a:p>
            <a:pPr marL="12700" marR="5715" algn="just">
              <a:lnSpc>
                <a:spcPct val="103299"/>
              </a:lnSpc>
              <a:spcBef>
                <a:spcPts val="5"/>
              </a:spcBef>
            </a:pPr>
            <a:r>
              <a:rPr sz="1200" spc="-5" dirty="0">
                <a:latin typeface="Arial MT"/>
                <a:cs typeface="Arial MT"/>
              </a:rPr>
              <a:t>La estimulación sensorial es la entrada de información al sistema nervioso a </a:t>
            </a:r>
            <a:r>
              <a:rPr sz="1200" dirty="0">
                <a:latin typeface="Arial MT"/>
                <a:cs typeface="Arial MT"/>
              </a:rPr>
              <a:t> través </a:t>
            </a:r>
            <a:r>
              <a:rPr sz="1200" spc="-5" dirty="0">
                <a:latin typeface="Arial MT"/>
                <a:cs typeface="Arial MT"/>
              </a:rPr>
              <a:t>de los sentidos para elaborar percepciones </a:t>
            </a:r>
            <a:r>
              <a:rPr sz="1200" dirty="0">
                <a:latin typeface="Arial MT"/>
                <a:cs typeface="Arial MT"/>
              </a:rPr>
              <a:t>y </a:t>
            </a:r>
            <a:r>
              <a:rPr sz="1200" spc="-5" dirty="0">
                <a:latin typeface="Arial MT"/>
                <a:cs typeface="Arial MT"/>
              </a:rPr>
              <a:t>sensaciones, importantes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para incentivar el razonamiento </a:t>
            </a:r>
            <a:r>
              <a:rPr sz="1200" dirty="0">
                <a:latin typeface="Arial MT"/>
                <a:cs typeface="Arial MT"/>
              </a:rPr>
              <a:t>lógico </a:t>
            </a:r>
            <a:r>
              <a:rPr sz="1200" spc="-5" dirty="0">
                <a:latin typeface="Arial MT"/>
                <a:cs typeface="Arial MT"/>
              </a:rPr>
              <a:t>que </a:t>
            </a:r>
            <a:r>
              <a:rPr sz="1200" spc="-10" dirty="0">
                <a:latin typeface="Arial MT"/>
                <a:cs typeface="Arial MT"/>
              </a:rPr>
              <a:t>el </a:t>
            </a:r>
            <a:r>
              <a:rPr sz="1200" spc="-5" dirty="0">
                <a:latin typeface="Arial MT"/>
                <a:cs typeface="Arial MT"/>
              </a:rPr>
              <a:t>niño va adquiriendo a </a:t>
            </a:r>
            <a:r>
              <a:rPr sz="1200" dirty="0">
                <a:latin typeface="Arial MT"/>
                <a:cs typeface="Arial MT"/>
              </a:rPr>
              <a:t>través </a:t>
            </a:r>
            <a:r>
              <a:rPr sz="1200" spc="-10" dirty="0">
                <a:latin typeface="Arial MT"/>
                <a:cs typeface="Arial MT"/>
              </a:rPr>
              <a:t>de </a:t>
            </a:r>
            <a:r>
              <a:rPr sz="1200" spc="-5" dirty="0">
                <a:latin typeface="Arial MT"/>
                <a:cs typeface="Arial MT"/>
              </a:rPr>
              <a:t> diversas experiencias.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Arial MT"/>
              <a:cs typeface="Arial MT"/>
            </a:endParaRPr>
          </a:p>
          <a:p>
            <a:pPr marL="12700" marR="6985" algn="just">
              <a:lnSpc>
                <a:spcPct val="103299"/>
              </a:lnSpc>
            </a:pPr>
            <a:r>
              <a:rPr sz="1200" spc="-5" dirty="0">
                <a:latin typeface="Arial MT"/>
                <a:cs typeface="Arial MT"/>
              </a:rPr>
              <a:t>La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estimulación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sensorial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hace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parte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del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desarrollo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los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órganos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spc="-5" dirty="0">
                <a:latin typeface="Arial MT"/>
                <a:cs typeface="Arial MT"/>
              </a:rPr>
              <a:t> los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sentidos,</a:t>
            </a:r>
            <a:r>
              <a:rPr sz="1200" spc="1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como</a:t>
            </a:r>
            <a:r>
              <a:rPr sz="1200" spc="1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son:</a:t>
            </a:r>
            <a:r>
              <a:rPr sz="1200" spc="9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el</a:t>
            </a:r>
            <a:r>
              <a:rPr sz="1200" spc="10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tacto,</a:t>
            </a:r>
            <a:r>
              <a:rPr sz="1200" spc="100" dirty="0">
                <a:latin typeface="Arial MT"/>
                <a:cs typeface="Arial MT"/>
              </a:rPr>
              <a:t> </a:t>
            </a:r>
            <a:r>
              <a:rPr sz="1200" spc="5" dirty="0">
                <a:latin typeface="Arial MT"/>
                <a:cs typeface="Arial MT"/>
              </a:rPr>
              <a:t>el</a:t>
            </a:r>
            <a:r>
              <a:rPr sz="1200" spc="8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olfato,</a:t>
            </a:r>
            <a:r>
              <a:rPr sz="1200" spc="10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la</a:t>
            </a:r>
            <a:r>
              <a:rPr sz="1200" spc="10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audición,</a:t>
            </a:r>
            <a:r>
              <a:rPr sz="1200" spc="10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la</a:t>
            </a:r>
            <a:r>
              <a:rPr sz="1200" spc="1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vista,</a:t>
            </a:r>
            <a:r>
              <a:rPr sz="1200" spc="9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el</a:t>
            </a:r>
            <a:r>
              <a:rPr sz="1200" spc="1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gusto,</a:t>
            </a:r>
            <a:r>
              <a:rPr sz="1200" spc="10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buscando</a:t>
            </a:r>
            <a:endParaRPr sz="1200">
              <a:latin typeface="Arial MT"/>
              <a:cs typeface="Arial MT"/>
            </a:endParaRPr>
          </a:p>
        </p:txBody>
      </p:sp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317494" y="3826776"/>
            <a:ext cx="887729" cy="887590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509134" y="3843146"/>
            <a:ext cx="878839" cy="878840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121154" y="4878831"/>
            <a:ext cx="864869" cy="864869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324733" y="4904231"/>
            <a:ext cx="897534" cy="839469"/>
          </a:xfrm>
          <a:prstGeom prst="rect">
            <a:avLst/>
          </a:prstGeom>
        </p:spPr>
      </p:pic>
      <p:sp>
        <p:nvSpPr>
          <p:cNvPr id="19" name="object 19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52475" y="10078225"/>
                </a:moveTo>
                <a:lnTo>
                  <a:pt x="6946392" y="10078225"/>
                </a:lnTo>
                <a:lnTo>
                  <a:pt x="6096" y="10078225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46392" y="10084308"/>
                </a:lnTo>
                <a:lnTo>
                  <a:pt x="6952475" y="10084308"/>
                </a:lnTo>
                <a:lnTo>
                  <a:pt x="6952475" y="10078225"/>
                </a:lnTo>
                <a:close/>
              </a:path>
              <a:path w="6952615" h="10084435">
                <a:moveTo>
                  <a:pt x="6952475" y="0"/>
                </a:moveTo>
                <a:lnTo>
                  <a:pt x="6946392" y="0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lnTo>
                  <a:pt x="0" y="10078212"/>
                </a:lnTo>
                <a:lnTo>
                  <a:pt x="6096" y="10078212"/>
                </a:lnTo>
                <a:lnTo>
                  <a:pt x="6096" y="6096"/>
                </a:lnTo>
                <a:lnTo>
                  <a:pt x="6946392" y="6096"/>
                </a:lnTo>
                <a:lnTo>
                  <a:pt x="6946392" y="10078212"/>
                </a:lnTo>
                <a:lnTo>
                  <a:pt x="6952475" y="10078212"/>
                </a:lnTo>
                <a:lnTo>
                  <a:pt x="6952475" y="6096"/>
                </a:lnTo>
                <a:lnTo>
                  <a:pt x="69524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878840"/>
            <a:ext cx="5424170" cy="549021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7620">
              <a:lnSpc>
                <a:spcPct val="103499"/>
              </a:lnSpc>
              <a:spcBef>
                <a:spcPts val="50"/>
              </a:spcBef>
            </a:pPr>
            <a:r>
              <a:rPr sz="1200" dirty="0">
                <a:latin typeface="Arial MT"/>
                <a:cs typeface="Arial MT"/>
              </a:rPr>
              <a:t>así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potenciar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las</a:t>
            </a:r>
            <a:r>
              <a:rPr sz="1200" spc="6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capacidades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físicas,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emocionales,</a:t>
            </a:r>
            <a:r>
              <a:rPr sz="1200" spc="6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cognitivas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y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lenguaje</a:t>
            </a:r>
            <a:r>
              <a:rPr sz="1200" spc="3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en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los niños.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Arial MT"/>
              <a:cs typeface="Arial MT"/>
            </a:endParaRPr>
          </a:p>
          <a:p>
            <a:pPr marL="12700" marR="5080">
              <a:lnSpc>
                <a:spcPct val="103299"/>
              </a:lnSpc>
            </a:pPr>
            <a:r>
              <a:rPr sz="1200" spc="-5" dirty="0">
                <a:latin typeface="Arial MT"/>
                <a:cs typeface="Arial MT"/>
              </a:rPr>
              <a:t>Algunos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los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beneficios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estimular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en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los </a:t>
            </a:r>
            <a:r>
              <a:rPr sz="1200" dirty="0">
                <a:latin typeface="Arial MT"/>
                <a:cs typeface="Arial MT"/>
              </a:rPr>
              <a:t>niños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la actividad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sensorial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son: 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Aumentar</a:t>
            </a:r>
            <a:r>
              <a:rPr sz="1200" spc="6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su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curiosidad,</a:t>
            </a:r>
            <a:r>
              <a:rPr sz="1200" spc="6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atención,</a:t>
            </a:r>
            <a:r>
              <a:rPr sz="1200" spc="6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concentración</a:t>
            </a:r>
            <a:r>
              <a:rPr sz="1200" spc="7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y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el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deseo</a:t>
            </a:r>
            <a:r>
              <a:rPr sz="1200" spc="6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por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el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aprendizaje, </a:t>
            </a:r>
            <a:r>
              <a:rPr sz="1200" spc="-3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promoviendo</a:t>
            </a:r>
            <a:r>
              <a:rPr sz="1200" dirty="0">
                <a:latin typeface="Arial MT"/>
                <a:cs typeface="Arial MT"/>
              </a:rPr>
              <a:t> el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pensamiento</a:t>
            </a:r>
            <a:r>
              <a:rPr sz="1200" dirty="0">
                <a:latin typeface="Arial MT"/>
                <a:cs typeface="Arial MT"/>
              </a:rPr>
              <a:t> y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la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comunicación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verbal</a:t>
            </a:r>
            <a:r>
              <a:rPr sz="1200" dirty="0">
                <a:latin typeface="Arial MT"/>
                <a:cs typeface="Arial MT"/>
              </a:rPr>
              <a:t> y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no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verbal.</a:t>
            </a:r>
            <a:endParaRPr sz="1200">
              <a:latin typeface="Arial MT"/>
              <a:cs typeface="Arial MT"/>
            </a:endParaRPr>
          </a:p>
          <a:p>
            <a:pPr marL="12700" marR="7620">
              <a:lnSpc>
                <a:spcPct val="103299"/>
              </a:lnSpc>
            </a:pPr>
            <a:r>
              <a:rPr sz="1200" spc="-5" dirty="0">
                <a:latin typeface="Arial MT"/>
                <a:cs typeface="Arial MT"/>
              </a:rPr>
              <a:t>Ayuda 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los</a:t>
            </a:r>
            <a:r>
              <a:rPr sz="1200" dirty="0">
                <a:latin typeface="Arial MT"/>
                <a:cs typeface="Arial MT"/>
              </a:rPr>
              <a:t> niños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 aprender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sobre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los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atributos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sensoriales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(frio,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caliente,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suave, áspero,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rugoso,</a:t>
            </a:r>
            <a:r>
              <a:rPr sz="1200" dirty="0">
                <a:latin typeface="Arial MT"/>
                <a:cs typeface="Arial MT"/>
              </a:rPr>
              <a:t> duro,</a:t>
            </a:r>
            <a:r>
              <a:rPr sz="1200" spc="-5" dirty="0">
                <a:latin typeface="Arial MT"/>
                <a:cs typeface="Arial MT"/>
              </a:rPr>
              <a:t> hambre,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posiciones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del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cuerpo en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el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espacio,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etc).</a:t>
            </a:r>
            <a:endParaRPr sz="1200">
              <a:latin typeface="Arial MT"/>
              <a:cs typeface="Arial MT"/>
            </a:endParaRPr>
          </a:p>
          <a:p>
            <a:pPr marL="12700" marR="7620">
              <a:lnSpc>
                <a:spcPct val="103299"/>
              </a:lnSpc>
              <a:spcBef>
                <a:spcPts val="10"/>
              </a:spcBef>
            </a:pPr>
            <a:r>
              <a:rPr sz="1200" spc="-5" dirty="0">
                <a:latin typeface="Arial MT"/>
                <a:cs typeface="Arial MT"/>
              </a:rPr>
              <a:t>Ayuda en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el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desarrollo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del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lenguaje,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motricidad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gruesa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y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fina,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la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resolución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problemas</a:t>
            </a:r>
            <a:r>
              <a:rPr sz="1200" dirty="0">
                <a:latin typeface="Arial MT"/>
                <a:cs typeface="Arial MT"/>
              </a:rPr>
              <a:t> y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mejora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la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memoria.</a:t>
            </a:r>
            <a:endParaRPr sz="1200">
              <a:latin typeface="Arial MT"/>
              <a:cs typeface="Arial MT"/>
            </a:endParaRPr>
          </a:p>
          <a:p>
            <a:pPr marL="12700" marR="1983739">
              <a:lnSpc>
                <a:spcPct val="103299"/>
              </a:lnSpc>
              <a:spcBef>
                <a:spcPts val="5"/>
              </a:spcBef>
            </a:pPr>
            <a:r>
              <a:rPr sz="1200" spc="-5" dirty="0">
                <a:latin typeface="Arial MT"/>
                <a:cs typeface="Arial MT"/>
              </a:rPr>
              <a:t>Ayuda a calmar </a:t>
            </a:r>
            <a:r>
              <a:rPr sz="1200" dirty="0">
                <a:latin typeface="Arial MT"/>
                <a:cs typeface="Arial MT"/>
              </a:rPr>
              <a:t>niños </a:t>
            </a:r>
            <a:r>
              <a:rPr sz="1200" spc="-5" dirty="0">
                <a:latin typeface="Arial MT"/>
                <a:cs typeface="Arial MT"/>
              </a:rPr>
              <a:t>con problemas de ansiedad.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Mejora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los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vínculos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con</a:t>
            </a:r>
            <a:r>
              <a:rPr sz="1200" dirty="0">
                <a:latin typeface="Arial MT"/>
                <a:cs typeface="Arial MT"/>
              </a:rPr>
              <a:t> otras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personas.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1200" spc="-5" dirty="0">
                <a:latin typeface="Arial MT"/>
                <a:cs typeface="Arial MT"/>
              </a:rPr>
              <a:t>Favorece</a:t>
            </a:r>
            <a:r>
              <a:rPr sz="1200" spc="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relación física,</a:t>
            </a:r>
            <a:r>
              <a:rPr sz="1200" spc="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la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exploración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del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mundo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externo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interno</a:t>
            </a:r>
            <a:r>
              <a:rPr sz="1200" spc="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del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niño.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 MT"/>
                <a:cs typeface="Arial MT"/>
              </a:rPr>
              <a:t>Algunos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ejemplos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actividades sensoriales:</a:t>
            </a:r>
            <a:endParaRPr sz="1200">
              <a:latin typeface="Arial MT"/>
              <a:cs typeface="Arial MT"/>
            </a:endParaRPr>
          </a:p>
          <a:p>
            <a:pPr marL="469265" indent="-229235">
              <a:lnSpc>
                <a:spcPct val="100000"/>
              </a:lnSpc>
              <a:spcBef>
                <a:spcPts val="50"/>
              </a:spcBef>
              <a:buFont typeface="Wingdings"/>
              <a:buChar char=""/>
              <a:tabLst>
                <a:tab pos="469900" algn="l"/>
              </a:tabLst>
            </a:pPr>
            <a:r>
              <a:rPr sz="1200" spc="-5" dirty="0">
                <a:latin typeface="Arial MT"/>
                <a:cs typeface="Arial MT"/>
              </a:rPr>
              <a:t>El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juego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huellas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con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diferentes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texturas.</a:t>
            </a:r>
            <a:endParaRPr sz="1200">
              <a:latin typeface="Arial MT"/>
              <a:cs typeface="Arial MT"/>
            </a:endParaRPr>
          </a:p>
          <a:p>
            <a:pPr marL="469265" indent="-229235">
              <a:lnSpc>
                <a:spcPct val="100000"/>
              </a:lnSpc>
              <a:spcBef>
                <a:spcPts val="50"/>
              </a:spcBef>
              <a:buFont typeface="Wingdings"/>
              <a:buChar char=""/>
              <a:tabLst>
                <a:tab pos="469900" algn="l"/>
              </a:tabLst>
            </a:pPr>
            <a:r>
              <a:rPr sz="1200" spc="-5" dirty="0">
                <a:latin typeface="Arial MT"/>
                <a:cs typeface="Arial MT"/>
              </a:rPr>
              <a:t>La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toca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y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pasa.</a:t>
            </a:r>
            <a:endParaRPr sz="1200">
              <a:latin typeface="Arial MT"/>
              <a:cs typeface="Arial MT"/>
            </a:endParaRPr>
          </a:p>
          <a:p>
            <a:pPr marL="469265" indent="-229235">
              <a:lnSpc>
                <a:spcPct val="100000"/>
              </a:lnSpc>
              <a:spcBef>
                <a:spcPts val="45"/>
              </a:spcBef>
              <a:buFont typeface="Wingdings"/>
              <a:buChar char=""/>
              <a:tabLst>
                <a:tab pos="469900" algn="l"/>
              </a:tabLst>
            </a:pPr>
            <a:r>
              <a:rPr sz="1200" spc="-5" dirty="0">
                <a:latin typeface="Arial MT"/>
                <a:cs typeface="Arial MT"/>
              </a:rPr>
              <a:t>Organizar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un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ritual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masajes.</a:t>
            </a:r>
            <a:endParaRPr sz="1200">
              <a:latin typeface="Arial MT"/>
              <a:cs typeface="Arial MT"/>
            </a:endParaRPr>
          </a:p>
          <a:p>
            <a:pPr marL="469265" indent="-229235">
              <a:lnSpc>
                <a:spcPct val="100000"/>
              </a:lnSpc>
              <a:spcBef>
                <a:spcPts val="50"/>
              </a:spcBef>
              <a:buFont typeface="Wingdings"/>
              <a:buChar char=""/>
              <a:tabLst>
                <a:tab pos="469900" algn="l"/>
              </a:tabLst>
            </a:pPr>
            <a:r>
              <a:rPr sz="1200" spc="-5" dirty="0">
                <a:latin typeface="Arial MT"/>
                <a:cs typeface="Arial MT"/>
              </a:rPr>
              <a:t>Crear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una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caja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 sensaciones.</a:t>
            </a:r>
            <a:endParaRPr sz="1200">
              <a:latin typeface="Arial MT"/>
              <a:cs typeface="Arial MT"/>
            </a:endParaRPr>
          </a:p>
          <a:p>
            <a:pPr marL="469265" indent="-229235">
              <a:lnSpc>
                <a:spcPct val="100000"/>
              </a:lnSpc>
              <a:spcBef>
                <a:spcPts val="60"/>
              </a:spcBef>
              <a:buFont typeface="Wingdings"/>
              <a:buChar char=""/>
              <a:tabLst>
                <a:tab pos="469900" algn="l"/>
              </a:tabLst>
            </a:pPr>
            <a:r>
              <a:rPr sz="1200" spc="-5" dirty="0">
                <a:latin typeface="Arial MT"/>
                <a:cs typeface="Arial MT"/>
              </a:rPr>
              <a:t>El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tablero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de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arena.</a:t>
            </a:r>
            <a:endParaRPr sz="1200">
              <a:latin typeface="Arial MT"/>
              <a:cs typeface="Arial MT"/>
            </a:endParaRPr>
          </a:p>
          <a:p>
            <a:pPr marL="469265" indent="-229235">
              <a:lnSpc>
                <a:spcPct val="100000"/>
              </a:lnSpc>
              <a:spcBef>
                <a:spcPts val="45"/>
              </a:spcBef>
              <a:buFont typeface="Wingdings"/>
              <a:buChar char=""/>
              <a:tabLst>
                <a:tab pos="469900" algn="l"/>
              </a:tabLst>
            </a:pPr>
            <a:r>
              <a:rPr sz="1200" dirty="0">
                <a:latin typeface="Arial MT"/>
                <a:cs typeface="Arial MT"/>
              </a:rPr>
              <a:t>Imitar</a:t>
            </a:r>
            <a:r>
              <a:rPr sz="1200" spc="-4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sonidos.</a:t>
            </a:r>
            <a:endParaRPr sz="1200">
              <a:latin typeface="Arial MT"/>
              <a:cs typeface="Arial MT"/>
            </a:endParaRPr>
          </a:p>
          <a:p>
            <a:pPr marL="469265" indent="-229235">
              <a:lnSpc>
                <a:spcPct val="100000"/>
              </a:lnSpc>
              <a:spcBef>
                <a:spcPts val="50"/>
              </a:spcBef>
              <a:buFont typeface="Wingdings"/>
              <a:buChar char=""/>
              <a:tabLst>
                <a:tab pos="469900" algn="l"/>
              </a:tabLst>
            </a:pPr>
            <a:r>
              <a:rPr sz="1200" dirty="0">
                <a:latin typeface="Arial MT"/>
                <a:cs typeface="Arial MT"/>
              </a:rPr>
              <a:t>Elaborar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pulseras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cascabeles.</a:t>
            </a:r>
            <a:endParaRPr sz="1200">
              <a:latin typeface="Arial MT"/>
              <a:cs typeface="Arial MT"/>
            </a:endParaRPr>
          </a:p>
          <a:p>
            <a:pPr marL="469265" indent="-229235">
              <a:lnSpc>
                <a:spcPct val="100000"/>
              </a:lnSpc>
              <a:spcBef>
                <a:spcPts val="50"/>
              </a:spcBef>
              <a:buFont typeface="Wingdings"/>
              <a:buChar char=""/>
              <a:tabLst>
                <a:tab pos="469900" algn="l"/>
              </a:tabLst>
            </a:pPr>
            <a:r>
              <a:rPr sz="1200" dirty="0">
                <a:latin typeface="Arial MT"/>
                <a:cs typeface="Arial MT"/>
              </a:rPr>
              <a:t>Hacer </a:t>
            </a:r>
            <a:r>
              <a:rPr sz="1200" spc="-5" dirty="0">
                <a:latin typeface="Arial MT"/>
                <a:cs typeface="Arial MT"/>
              </a:rPr>
              <a:t>ruidos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con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las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partes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del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cuerpo.</a:t>
            </a:r>
            <a:endParaRPr sz="1200">
              <a:latin typeface="Arial MT"/>
              <a:cs typeface="Arial MT"/>
            </a:endParaRPr>
          </a:p>
          <a:p>
            <a:pPr marL="469265" indent="-229235">
              <a:lnSpc>
                <a:spcPct val="100000"/>
              </a:lnSpc>
              <a:spcBef>
                <a:spcPts val="45"/>
              </a:spcBef>
              <a:buFont typeface="Wingdings"/>
              <a:buChar char=""/>
              <a:tabLst>
                <a:tab pos="469900" algn="l"/>
              </a:tabLst>
            </a:pPr>
            <a:r>
              <a:rPr sz="1200" spc="-5" dirty="0">
                <a:latin typeface="Arial MT"/>
                <a:cs typeface="Arial MT"/>
              </a:rPr>
              <a:t>Juegos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con</a:t>
            </a:r>
            <a:r>
              <a:rPr sz="1200" spc="-2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el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espejo.</a:t>
            </a:r>
            <a:endParaRPr sz="1200">
              <a:latin typeface="Arial MT"/>
              <a:cs typeface="Arial MT"/>
            </a:endParaRPr>
          </a:p>
          <a:p>
            <a:pPr marL="469265" indent="-229235">
              <a:lnSpc>
                <a:spcPct val="100000"/>
              </a:lnSpc>
              <a:spcBef>
                <a:spcPts val="50"/>
              </a:spcBef>
              <a:buFont typeface="Wingdings"/>
              <a:buChar char=""/>
              <a:tabLst>
                <a:tab pos="469900" algn="l"/>
              </a:tabLst>
            </a:pPr>
            <a:r>
              <a:rPr sz="1200" dirty="0">
                <a:latin typeface="Arial MT"/>
                <a:cs typeface="Arial MT"/>
              </a:rPr>
              <a:t>Hacer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pompas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jabón.</a:t>
            </a:r>
            <a:endParaRPr sz="1200">
              <a:latin typeface="Arial MT"/>
              <a:cs typeface="Arial MT"/>
            </a:endParaRPr>
          </a:p>
          <a:p>
            <a:pPr marL="469265" indent="-229235">
              <a:lnSpc>
                <a:spcPct val="100000"/>
              </a:lnSpc>
              <a:spcBef>
                <a:spcPts val="50"/>
              </a:spcBef>
              <a:buFont typeface="Wingdings"/>
              <a:buChar char=""/>
              <a:tabLst>
                <a:tab pos="469900" algn="l"/>
              </a:tabLst>
            </a:pPr>
            <a:r>
              <a:rPr sz="1200" spc="-5" dirty="0">
                <a:latin typeface="Arial MT"/>
                <a:cs typeface="Arial MT"/>
              </a:rPr>
              <a:t>Juegos</a:t>
            </a:r>
            <a:r>
              <a:rPr sz="1200" dirty="0">
                <a:latin typeface="Arial MT"/>
                <a:cs typeface="Arial MT"/>
              </a:rPr>
              <a:t> con</a:t>
            </a:r>
            <a:r>
              <a:rPr sz="1200" spc="-5" dirty="0">
                <a:latin typeface="Arial MT"/>
                <a:cs typeface="Arial MT"/>
              </a:rPr>
              <a:t> agua, vinilos,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arcilla,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masa,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barro,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etc.</a:t>
            </a:r>
            <a:endParaRPr sz="1200">
              <a:latin typeface="Arial MT"/>
              <a:cs typeface="Arial MT"/>
            </a:endParaRPr>
          </a:p>
          <a:p>
            <a:pPr marL="469265" indent="-229235">
              <a:lnSpc>
                <a:spcPct val="100000"/>
              </a:lnSpc>
              <a:spcBef>
                <a:spcPts val="45"/>
              </a:spcBef>
              <a:buFont typeface="Wingdings"/>
              <a:buChar char=""/>
              <a:tabLst>
                <a:tab pos="469900" algn="l"/>
              </a:tabLst>
            </a:pPr>
            <a:r>
              <a:rPr sz="1200" dirty="0">
                <a:latin typeface="Arial MT"/>
                <a:cs typeface="Arial MT"/>
              </a:rPr>
              <a:t>Oler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diferentes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aromas.</a:t>
            </a:r>
            <a:endParaRPr sz="1200">
              <a:latin typeface="Arial MT"/>
              <a:cs typeface="Arial MT"/>
            </a:endParaRPr>
          </a:p>
          <a:p>
            <a:pPr marL="469265" marR="5080" indent="-228600">
              <a:lnSpc>
                <a:spcPct val="103299"/>
              </a:lnSpc>
              <a:buFont typeface="Wingdings"/>
              <a:buChar char=""/>
              <a:tabLst>
                <a:tab pos="469900" algn="l"/>
              </a:tabLst>
            </a:pPr>
            <a:r>
              <a:rPr sz="1200" spc="-5" dirty="0">
                <a:latin typeface="Arial MT"/>
                <a:cs typeface="Arial MT"/>
              </a:rPr>
              <a:t>Probar</a:t>
            </a:r>
            <a:r>
              <a:rPr sz="1200" spc="-4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alimentos</a:t>
            </a:r>
            <a:r>
              <a:rPr sz="1200" spc="-3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con</a:t>
            </a:r>
            <a:r>
              <a:rPr sz="1200" spc="-3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los</a:t>
            </a:r>
            <a:r>
              <a:rPr sz="1200" spc="-3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ojos</a:t>
            </a:r>
            <a:r>
              <a:rPr sz="1200" spc="-3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cerrados</a:t>
            </a:r>
            <a:r>
              <a:rPr sz="1200" spc="-3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(agrios,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dulces,</a:t>
            </a:r>
            <a:r>
              <a:rPr sz="1200" spc="-3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amargos,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salados,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simples,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etc).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52475" y="10078225"/>
                </a:moveTo>
                <a:lnTo>
                  <a:pt x="6946392" y="10078225"/>
                </a:lnTo>
                <a:lnTo>
                  <a:pt x="6096" y="10078225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46392" y="10084308"/>
                </a:lnTo>
                <a:lnTo>
                  <a:pt x="6952475" y="10084308"/>
                </a:lnTo>
                <a:lnTo>
                  <a:pt x="6952475" y="10078225"/>
                </a:lnTo>
                <a:close/>
              </a:path>
              <a:path w="6952615" h="10084435">
                <a:moveTo>
                  <a:pt x="6952475" y="0"/>
                </a:moveTo>
                <a:lnTo>
                  <a:pt x="6946392" y="0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lnTo>
                  <a:pt x="0" y="10078212"/>
                </a:lnTo>
                <a:lnTo>
                  <a:pt x="6096" y="10078212"/>
                </a:lnTo>
                <a:lnTo>
                  <a:pt x="6096" y="6096"/>
                </a:lnTo>
                <a:lnTo>
                  <a:pt x="6946392" y="6096"/>
                </a:lnTo>
                <a:lnTo>
                  <a:pt x="6946392" y="10078212"/>
                </a:lnTo>
                <a:lnTo>
                  <a:pt x="6952475" y="10078212"/>
                </a:lnTo>
                <a:lnTo>
                  <a:pt x="6952475" y="6096"/>
                </a:lnTo>
                <a:lnTo>
                  <a:pt x="69524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437</Words>
  <Application>Microsoft Office PowerPoint</Application>
  <PresentationFormat>Personalizado</PresentationFormat>
  <Paragraphs>41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MT</vt:lpstr>
      <vt:lpstr>Calibri</vt:lpstr>
      <vt:lpstr>Wingdings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Vladimir Montes Betancur</dc:creator>
  <cp:lastModifiedBy>Usuario</cp:lastModifiedBy>
  <cp:revision>1</cp:revision>
  <dcterms:created xsi:type="dcterms:W3CDTF">2021-05-14T15:38:51Z</dcterms:created>
  <dcterms:modified xsi:type="dcterms:W3CDTF">2021-05-14T15:39:58Z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2021-05-14T00:00:00Z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2021-05-14T00:00:00Z</vt:filetime>
  </property>
</Properties>
</file>